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1"/>
  </p:notesMasterIdLst>
  <p:sldIdLst>
    <p:sldId id="256" r:id="rId2"/>
    <p:sldId id="305" r:id="rId3"/>
    <p:sldId id="268" r:id="rId4"/>
    <p:sldId id="324" r:id="rId5"/>
    <p:sldId id="325" r:id="rId6"/>
    <p:sldId id="326" r:id="rId7"/>
    <p:sldId id="270" r:id="rId8"/>
    <p:sldId id="273" r:id="rId9"/>
    <p:sldId id="274" r:id="rId10"/>
    <p:sldId id="296" r:id="rId11"/>
    <p:sldId id="276" r:id="rId12"/>
    <p:sldId id="279" r:id="rId13"/>
    <p:sldId id="281" r:id="rId14"/>
    <p:sldId id="282" r:id="rId15"/>
    <p:sldId id="333" r:id="rId16"/>
    <p:sldId id="280" r:id="rId17"/>
    <p:sldId id="277" r:id="rId18"/>
    <p:sldId id="269" r:id="rId19"/>
    <p:sldId id="295" r:id="rId20"/>
    <p:sldId id="298" r:id="rId21"/>
    <p:sldId id="303" r:id="rId22"/>
    <p:sldId id="299" r:id="rId23"/>
    <p:sldId id="301" r:id="rId24"/>
    <p:sldId id="327" r:id="rId25"/>
    <p:sldId id="300" r:id="rId26"/>
    <p:sldId id="257" r:id="rId27"/>
    <p:sldId id="297" r:id="rId28"/>
    <p:sldId id="287" r:id="rId29"/>
    <p:sldId id="284" r:id="rId30"/>
    <p:sldId id="285" r:id="rId31"/>
    <p:sldId id="286" r:id="rId32"/>
    <p:sldId id="288" r:id="rId33"/>
    <p:sldId id="292" r:id="rId34"/>
    <p:sldId id="293" r:id="rId35"/>
    <p:sldId id="289" r:id="rId36"/>
    <p:sldId id="291" r:id="rId37"/>
    <p:sldId id="294" r:id="rId38"/>
    <p:sldId id="258" r:id="rId39"/>
    <p:sldId id="267" r:id="rId40"/>
    <p:sldId id="266" r:id="rId41"/>
    <p:sldId id="264" r:id="rId42"/>
    <p:sldId id="265" r:id="rId43"/>
    <p:sldId id="259" r:id="rId44"/>
    <p:sldId id="328" r:id="rId45"/>
    <p:sldId id="304" r:id="rId46"/>
    <p:sldId id="316" r:id="rId47"/>
    <p:sldId id="322" r:id="rId48"/>
    <p:sldId id="335" r:id="rId49"/>
    <p:sldId id="334" r:id="rId50"/>
    <p:sldId id="309" r:id="rId51"/>
    <p:sldId id="306" r:id="rId52"/>
    <p:sldId id="307" r:id="rId53"/>
    <p:sldId id="308" r:id="rId54"/>
    <p:sldId id="310" r:id="rId55"/>
    <p:sldId id="336" r:id="rId56"/>
    <p:sldId id="338" r:id="rId57"/>
    <p:sldId id="339" r:id="rId58"/>
    <p:sldId id="340" r:id="rId59"/>
    <p:sldId id="341" r:id="rId60"/>
    <p:sldId id="342" r:id="rId61"/>
    <p:sldId id="343" r:id="rId62"/>
    <p:sldId id="344" r:id="rId63"/>
    <p:sldId id="337" r:id="rId64"/>
    <p:sldId id="345" r:id="rId65"/>
    <p:sldId id="346" r:id="rId66"/>
    <p:sldId id="347" r:id="rId67"/>
    <p:sldId id="348" r:id="rId68"/>
    <p:sldId id="349" r:id="rId69"/>
    <p:sldId id="350" r:id="rId70"/>
    <p:sldId id="351" r:id="rId71"/>
    <p:sldId id="352" r:id="rId72"/>
    <p:sldId id="353" r:id="rId73"/>
    <p:sldId id="313" r:id="rId74"/>
    <p:sldId id="261" r:id="rId75"/>
    <p:sldId id="323" r:id="rId76"/>
    <p:sldId id="354" r:id="rId77"/>
    <p:sldId id="314" r:id="rId78"/>
    <p:sldId id="312" r:id="rId79"/>
    <p:sldId id="317" r:id="rId80"/>
    <p:sldId id="318" r:id="rId81"/>
    <p:sldId id="319" r:id="rId82"/>
    <p:sldId id="320" r:id="rId83"/>
    <p:sldId id="321" r:id="rId84"/>
    <p:sldId id="311" r:id="rId85"/>
    <p:sldId id="262" r:id="rId86"/>
    <p:sldId id="331" r:id="rId87"/>
    <p:sldId id="329" r:id="rId88"/>
    <p:sldId id="330" r:id="rId89"/>
    <p:sldId id="332" r:id="rId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B4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BDDF22-E468-40C3-9D9A-0C7BAC36F761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034B42-6BE1-4027-9053-6AD39A7ABFD2}">
      <dgm:prSet phldrT="[Text]"/>
      <dgm:spPr/>
      <dgm:t>
        <a:bodyPr/>
        <a:lstStyle/>
        <a:p>
          <a:r>
            <a:rPr lang="en-US" dirty="0"/>
            <a:t>Energy Metering</a:t>
          </a:r>
        </a:p>
      </dgm:t>
    </dgm:pt>
    <dgm:pt modelId="{FD3FFF27-BA4F-4D39-995A-91A1AFE7AF92}" type="parTrans" cxnId="{6ACA1BD3-2C5F-4BA6-AB72-52AC6D508E9F}">
      <dgm:prSet/>
      <dgm:spPr/>
      <dgm:t>
        <a:bodyPr/>
        <a:lstStyle/>
        <a:p>
          <a:endParaRPr lang="en-US"/>
        </a:p>
      </dgm:t>
    </dgm:pt>
    <dgm:pt modelId="{9D788290-6795-4EC7-8705-79FB8E30BE53}" type="sibTrans" cxnId="{6ACA1BD3-2C5F-4BA6-AB72-52AC6D508E9F}">
      <dgm:prSet/>
      <dgm:spPr/>
      <dgm:t>
        <a:bodyPr/>
        <a:lstStyle/>
        <a:p>
          <a:endParaRPr lang="en-US"/>
        </a:p>
      </dgm:t>
    </dgm:pt>
    <dgm:pt modelId="{91B9B55E-404F-4D93-A41E-C6E46B7982C8}">
      <dgm:prSet phldrT="[Text]"/>
      <dgm:spPr/>
      <dgm:t>
        <a:bodyPr/>
        <a:lstStyle/>
        <a:p>
          <a:r>
            <a:rPr lang="en-US" dirty="0"/>
            <a:t>Send to Cloud</a:t>
          </a:r>
        </a:p>
      </dgm:t>
    </dgm:pt>
    <dgm:pt modelId="{41C5688C-4171-4AC1-850C-1A2DCADDEE54}" type="parTrans" cxnId="{02E3AE4D-01AA-403A-A23B-CE2269AF4C6A}">
      <dgm:prSet/>
      <dgm:spPr/>
      <dgm:t>
        <a:bodyPr/>
        <a:lstStyle/>
        <a:p>
          <a:endParaRPr lang="en-US"/>
        </a:p>
      </dgm:t>
    </dgm:pt>
    <dgm:pt modelId="{C4AEE189-D2F9-4A6C-8FEA-E21775DFB36E}" type="sibTrans" cxnId="{02E3AE4D-01AA-403A-A23B-CE2269AF4C6A}">
      <dgm:prSet/>
      <dgm:spPr/>
      <dgm:t>
        <a:bodyPr/>
        <a:lstStyle/>
        <a:p>
          <a:endParaRPr lang="en-US"/>
        </a:p>
      </dgm:t>
    </dgm:pt>
    <dgm:pt modelId="{1982A7A5-1BC7-4C86-B7C1-DF9A3AB191A6}">
      <dgm:prSet phldrT="[Text]"/>
      <dgm:spPr/>
      <dgm:t>
        <a:bodyPr/>
        <a:lstStyle/>
        <a:p>
          <a:r>
            <a:rPr lang="en-US" dirty="0"/>
            <a:t>5-Second</a:t>
          </a:r>
          <a:br>
            <a:rPr lang="en-US" dirty="0"/>
          </a:br>
          <a:r>
            <a:rPr lang="en-US" dirty="0"/>
            <a:t>Sleep</a:t>
          </a:r>
        </a:p>
      </dgm:t>
    </dgm:pt>
    <dgm:pt modelId="{3F94CFE1-D570-4218-804D-EC9501406E73}" type="parTrans" cxnId="{A3AC96D8-5934-4175-AA36-0C3DC7C4E822}">
      <dgm:prSet/>
      <dgm:spPr/>
      <dgm:t>
        <a:bodyPr/>
        <a:lstStyle/>
        <a:p>
          <a:endParaRPr lang="en-US"/>
        </a:p>
      </dgm:t>
    </dgm:pt>
    <dgm:pt modelId="{C0C71024-CFB5-40A3-8BDB-3928DA3BDADE}" type="sibTrans" cxnId="{A3AC96D8-5934-4175-AA36-0C3DC7C4E822}">
      <dgm:prSet/>
      <dgm:spPr/>
      <dgm:t>
        <a:bodyPr/>
        <a:lstStyle/>
        <a:p>
          <a:endParaRPr lang="en-US"/>
        </a:p>
      </dgm:t>
    </dgm:pt>
    <dgm:pt modelId="{EB381828-814B-41EF-B37B-16231FA92115}" type="pres">
      <dgm:prSet presAssocID="{CFBDDF22-E468-40C3-9D9A-0C7BAC36F761}" presName="cycle" presStyleCnt="0">
        <dgm:presLayoutVars>
          <dgm:dir/>
          <dgm:resizeHandles val="exact"/>
        </dgm:presLayoutVars>
      </dgm:prSet>
      <dgm:spPr/>
    </dgm:pt>
    <dgm:pt modelId="{B1454E84-DC97-4531-8A4A-1914FEA017C2}" type="pres">
      <dgm:prSet presAssocID="{D7034B42-6BE1-4027-9053-6AD39A7ABFD2}" presName="dummy" presStyleCnt="0"/>
      <dgm:spPr/>
    </dgm:pt>
    <dgm:pt modelId="{344DD89F-B080-4FAF-A62F-81DBB59E5212}" type="pres">
      <dgm:prSet presAssocID="{D7034B42-6BE1-4027-9053-6AD39A7ABFD2}" presName="node" presStyleLbl="revTx" presStyleIdx="0" presStyleCnt="3">
        <dgm:presLayoutVars>
          <dgm:bulletEnabled val="1"/>
        </dgm:presLayoutVars>
      </dgm:prSet>
      <dgm:spPr/>
    </dgm:pt>
    <dgm:pt modelId="{566D531F-B079-4D20-AA06-386561C5E351}" type="pres">
      <dgm:prSet presAssocID="{9D788290-6795-4EC7-8705-79FB8E30BE53}" presName="sibTrans" presStyleLbl="node1" presStyleIdx="0" presStyleCnt="3"/>
      <dgm:spPr/>
    </dgm:pt>
    <dgm:pt modelId="{26AB3915-D00B-44CE-BA22-840C922B21FB}" type="pres">
      <dgm:prSet presAssocID="{91B9B55E-404F-4D93-A41E-C6E46B7982C8}" presName="dummy" presStyleCnt="0"/>
      <dgm:spPr/>
    </dgm:pt>
    <dgm:pt modelId="{E0763513-3571-44DA-84E5-A9A97069ADA5}" type="pres">
      <dgm:prSet presAssocID="{91B9B55E-404F-4D93-A41E-C6E46B7982C8}" presName="node" presStyleLbl="revTx" presStyleIdx="1" presStyleCnt="3">
        <dgm:presLayoutVars>
          <dgm:bulletEnabled val="1"/>
        </dgm:presLayoutVars>
      </dgm:prSet>
      <dgm:spPr/>
    </dgm:pt>
    <dgm:pt modelId="{DBF1F38E-5778-4360-9A88-401EA75A19AE}" type="pres">
      <dgm:prSet presAssocID="{C4AEE189-D2F9-4A6C-8FEA-E21775DFB36E}" presName="sibTrans" presStyleLbl="node1" presStyleIdx="1" presStyleCnt="3"/>
      <dgm:spPr/>
    </dgm:pt>
    <dgm:pt modelId="{4C613AD7-5BA3-4310-8772-B20BC7F3A3AC}" type="pres">
      <dgm:prSet presAssocID="{1982A7A5-1BC7-4C86-B7C1-DF9A3AB191A6}" presName="dummy" presStyleCnt="0"/>
      <dgm:spPr/>
    </dgm:pt>
    <dgm:pt modelId="{86980673-8747-4ACE-8CE3-EFD4A9FCD12D}" type="pres">
      <dgm:prSet presAssocID="{1982A7A5-1BC7-4C86-B7C1-DF9A3AB191A6}" presName="node" presStyleLbl="revTx" presStyleIdx="2" presStyleCnt="3">
        <dgm:presLayoutVars>
          <dgm:bulletEnabled val="1"/>
        </dgm:presLayoutVars>
      </dgm:prSet>
      <dgm:spPr/>
    </dgm:pt>
    <dgm:pt modelId="{7FEFC9B5-240A-4908-9B79-5A8BA2271497}" type="pres">
      <dgm:prSet presAssocID="{C0C71024-CFB5-40A3-8BDB-3928DA3BDADE}" presName="sibTrans" presStyleLbl="node1" presStyleIdx="2" presStyleCnt="3"/>
      <dgm:spPr/>
    </dgm:pt>
  </dgm:ptLst>
  <dgm:cxnLst>
    <dgm:cxn modelId="{7317F405-CB17-40D4-9DA3-BE47A4BB2072}" type="presOf" srcId="{D7034B42-6BE1-4027-9053-6AD39A7ABFD2}" destId="{344DD89F-B080-4FAF-A62F-81DBB59E5212}" srcOrd="0" destOrd="0" presId="urn:microsoft.com/office/officeart/2005/8/layout/cycle1"/>
    <dgm:cxn modelId="{CF2D5539-7498-4183-AE24-D4ADBE357581}" type="presOf" srcId="{C0C71024-CFB5-40A3-8BDB-3928DA3BDADE}" destId="{7FEFC9B5-240A-4908-9B79-5A8BA2271497}" srcOrd="0" destOrd="0" presId="urn:microsoft.com/office/officeart/2005/8/layout/cycle1"/>
    <dgm:cxn modelId="{0BBC2E66-F3D0-4CE8-81B9-E7C7575A0921}" type="presOf" srcId="{9D788290-6795-4EC7-8705-79FB8E30BE53}" destId="{566D531F-B079-4D20-AA06-386561C5E351}" srcOrd="0" destOrd="0" presId="urn:microsoft.com/office/officeart/2005/8/layout/cycle1"/>
    <dgm:cxn modelId="{02E3AE4D-01AA-403A-A23B-CE2269AF4C6A}" srcId="{CFBDDF22-E468-40C3-9D9A-0C7BAC36F761}" destId="{91B9B55E-404F-4D93-A41E-C6E46B7982C8}" srcOrd="1" destOrd="0" parTransId="{41C5688C-4171-4AC1-850C-1A2DCADDEE54}" sibTransId="{C4AEE189-D2F9-4A6C-8FEA-E21775DFB36E}"/>
    <dgm:cxn modelId="{7F96B499-AF3E-4F94-AC71-C837DC8BFABA}" type="presOf" srcId="{CFBDDF22-E468-40C3-9D9A-0C7BAC36F761}" destId="{EB381828-814B-41EF-B37B-16231FA92115}" srcOrd="0" destOrd="0" presId="urn:microsoft.com/office/officeart/2005/8/layout/cycle1"/>
    <dgm:cxn modelId="{0EEF269B-B9AD-44C2-A243-F812DCD1A8B3}" type="presOf" srcId="{C4AEE189-D2F9-4A6C-8FEA-E21775DFB36E}" destId="{DBF1F38E-5778-4360-9A88-401EA75A19AE}" srcOrd="0" destOrd="0" presId="urn:microsoft.com/office/officeart/2005/8/layout/cycle1"/>
    <dgm:cxn modelId="{250FBDA8-461D-45D0-A66B-81C80209AC18}" type="presOf" srcId="{1982A7A5-1BC7-4C86-B7C1-DF9A3AB191A6}" destId="{86980673-8747-4ACE-8CE3-EFD4A9FCD12D}" srcOrd="0" destOrd="0" presId="urn:microsoft.com/office/officeart/2005/8/layout/cycle1"/>
    <dgm:cxn modelId="{6ACA1BD3-2C5F-4BA6-AB72-52AC6D508E9F}" srcId="{CFBDDF22-E468-40C3-9D9A-0C7BAC36F761}" destId="{D7034B42-6BE1-4027-9053-6AD39A7ABFD2}" srcOrd="0" destOrd="0" parTransId="{FD3FFF27-BA4F-4D39-995A-91A1AFE7AF92}" sibTransId="{9D788290-6795-4EC7-8705-79FB8E30BE53}"/>
    <dgm:cxn modelId="{3C4689D5-C2AE-4CE1-B59A-F0BF073838D0}" type="presOf" srcId="{91B9B55E-404F-4D93-A41E-C6E46B7982C8}" destId="{E0763513-3571-44DA-84E5-A9A97069ADA5}" srcOrd="0" destOrd="0" presId="urn:microsoft.com/office/officeart/2005/8/layout/cycle1"/>
    <dgm:cxn modelId="{A3AC96D8-5934-4175-AA36-0C3DC7C4E822}" srcId="{CFBDDF22-E468-40C3-9D9A-0C7BAC36F761}" destId="{1982A7A5-1BC7-4C86-B7C1-DF9A3AB191A6}" srcOrd="2" destOrd="0" parTransId="{3F94CFE1-D570-4218-804D-EC9501406E73}" sibTransId="{C0C71024-CFB5-40A3-8BDB-3928DA3BDADE}"/>
    <dgm:cxn modelId="{FC92005F-3C10-49F8-A4EA-3B2AFECD089F}" type="presParOf" srcId="{EB381828-814B-41EF-B37B-16231FA92115}" destId="{B1454E84-DC97-4531-8A4A-1914FEA017C2}" srcOrd="0" destOrd="0" presId="urn:microsoft.com/office/officeart/2005/8/layout/cycle1"/>
    <dgm:cxn modelId="{E1C36B6D-08B4-4906-A805-E74660FFB0A8}" type="presParOf" srcId="{EB381828-814B-41EF-B37B-16231FA92115}" destId="{344DD89F-B080-4FAF-A62F-81DBB59E5212}" srcOrd="1" destOrd="0" presId="urn:microsoft.com/office/officeart/2005/8/layout/cycle1"/>
    <dgm:cxn modelId="{8EE4E9D0-1F10-48A6-9FCE-72C7816BF07C}" type="presParOf" srcId="{EB381828-814B-41EF-B37B-16231FA92115}" destId="{566D531F-B079-4D20-AA06-386561C5E351}" srcOrd="2" destOrd="0" presId="urn:microsoft.com/office/officeart/2005/8/layout/cycle1"/>
    <dgm:cxn modelId="{36F30580-5680-4743-9E73-F14EE73387DD}" type="presParOf" srcId="{EB381828-814B-41EF-B37B-16231FA92115}" destId="{26AB3915-D00B-44CE-BA22-840C922B21FB}" srcOrd="3" destOrd="0" presId="urn:microsoft.com/office/officeart/2005/8/layout/cycle1"/>
    <dgm:cxn modelId="{CB1399CD-9566-448F-B717-00CE54586EDD}" type="presParOf" srcId="{EB381828-814B-41EF-B37B-16231FA92115}" destId="{E0763513-3571-44DA-84E5-A9A97069ADA5}" srcOrd="4" destOrd="0" presId="urn:microsoft.com/office/officeart/2005/8/layout/cycle1"/>
    <dgm:cxn modelId="{6EB27CED-E29A-4DD8-BF8E-FD33599EFF77}" type="presParOf" srcId="{EB381828-814B-41EF-B37B-16231FA92115}" destId="{DBF1F38E-5778-4360-9A88-401EA75A19AE}" srcOrd="5" destOrd="0" presId="urn:microsoft.com/office/officeart/2005/8/layout/cycle1"/>
    <dgm:cxn modelId="{AFC1CAF6-103F-4572-AABE-9C67C58C6FC9}" type="presParOf" srcId="{EB381828-814B-41EF-B37B-16231FA92115}" destId="{4C613AD7-5BA3-4310-8772-B20BC7F3A3AC}" srcOrd="6" destOrd="0" presId="urn:microsoft.com/office/officeart/2005/8/layout/cycle1"/>
    <dgm:cxn modelId="{C284CDA6-9125-4C17-86C2-37DD6093FDAA}" type="presParOf" srcId="{EB381828-814B-41EF-B37B-16231FA92115}" destId="{86980673-8747-4ACE-8CE3-EFD4A9FCD12D}" srcOrd="7" destOrd="0" presId="urn:microsoft.com/office/officeart/2005/8/layout/cycle1"/>
    <dgm:cxn modelId="{397FED0E-446B-45CB-8458-E32C4D9035FC}" type="presParOf" srcId="{EB381828-814B-41EF-B37B-16231FA92115}" destId="{7FEFC9B5-240A-4908-9B79-5A8BA2271497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4DD89F-B080-4FAF-A62F-81DBB59E5212}">
      <dsp:nvSpPr>
        <dsp:cNvPr id="0" name=""/>
        <dsp:cNvSpPr/>
      </dsp:nvSpPr>
      <dsp:spPr>
        <a:xfrm>
          <a:off x="4759498" y="399442"/>
          <a:ext cx="2043906" cy="2043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Energy Metering</a:t>
          </a:r>
        </a:p>
      </dsp:txBody>
      <dsp:txXfrm>
        <a:off x="4759498" y="399442"/>
        <a:ext cx="2043906" cy="2043906"/>
      </dsp:txXfrm>
    </dsp:sp>
    <dsp:sp modelId="{566D531F-B079-4D20-AA06-386561C5E351}">
      <dsp:nvSpPr>
        <dsp:cNvPr id="0" name=""/>
        <dsp:cNvSpPr/>
      </dsp:nvSpPr>
      <dsp:spPr>
        <a:xfrm>
          <a:off x="1649082" y="-1950"/>
          <a:ext cx="4829834" cy="4829834"/>
        </a:xfrm>
        <a:prstGeom prst="circularArrow">
          <a:avLst>
            <a:gd name="adj1" fmla="val 8252"/>
            <a:gd name="adj2" fmla="val 576426"/>
            <a:gd name="adj3" fmla="val 2962443"/>
            <a:gd name="adj4" fmla="val 52669"/>
            <a:gd name="adj5" fmla="val 962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763513-3571-44DA-84E5-A9A97069ADA5}">
      <dsp:nvSpPr>
        <dsp:cNvPr id="0" name=""/>
        <dsp:cNvSpPr/>
      </dsp:nvSpPr>
      <dsp:spPr>
        <a:xfrm>
          <a:off x="3042046" y="3374155"/>
          <a:ext cx="2043906" cy="2043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Send to Cloud</a:t>
          </a:r>
        </a:p>
      </dsp:txBody>
      <dsp:txXfrm>
        <a:off x="3042046" y="3374155"/>
        <a:ext cx="2043906" cy="2043906"/>
      </dsp:txXfrm>
    </dsp:sp>
    <dsp:sp modelId="{DBF1F38E-5778-4360-9A88-401EA75A19AE}">
      <dsp:nvSpPr>
        <dsp:cNvPr id="0" name=""/>
        <dsp:cNvSpPr/>
      </dsp:nvSpPr>
      <dsp:spPr>
        <a:xfrm>
          <a:off x="1649082" y="-1950"/>
          <a:ext cx="4829834" cy="4829834"/>
        </a:xfrm>
        <a:prstGeom prst="circularArrow">
          <a:avLst>
            <a:gd name="adj1" fmla="val 8252"/>
            <a:gd name="adj2" fmla="val 576426"/>
            <a:gd name="adj3" fmla="val 10170905"/>
            <a:gd name="adj4" fmla="val 7261132"/>
            <a:gd name="adj5" fmla="val 962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980673-8747-4ACE-8CE3-EFD4A9FCD12D}">
      <dsp:nvSpPr>
        <dsp:cNvPr id="0" name=""/>
        <dsp:cNvSpPr/>
      </dsp:nvSpPr>
      <dsp:spPr>
        <a:xfrm>
          <a:off x="1324595" y="399442"/>
          <a:ext cx="2043906" cy="2043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5-Second</a:t>
          </a:r>
          <a:br>
            <a:rPr lang="en-US" sz="4000" kern="1200" dirty="0"/>
          </a:br>
          <a:r>
            <a:rPr lang="en-US" sz="4000" kern="1200" dirty="0"/>
            <a:t>Sleep</a:t>
          </a:r>
        </a:p>
      </dsp:txBody>
      <dsp:txXfrm>
        <a:off x="1324595" y="399442"/>
        <a:ext cx="2043906" cy="2043906"/>
      </dsp:txXfrm>
    </dsp:sp>
    <dsp:sp modelId="{7FEFC9B5-240A-4908-9B79-5A8BA2271497}">
      <dsp:nvSpPr>
        <dsp:cNvPr id="0" name=""/>
        <dsp:cNvSpPr/>
      </dsp:nvSpPr>
      <dsp:spPr>
        <a:xfrm>
          <a:off x="1649082" y="-1950"/>
          <a:ext cx="4829834" cy="4829834"/>
        </a:xfrm>
        <a:prstGeom prst="circularArrow">
          <a:avLst>
            <a:gd name="adj1" fmla="val 8252"/>
            <a:gd name="adj2" fmla="val 576426"/>
            <a:gd name="adj3" fmla="val 16855402"/>
            <a:gd name="adj4" fmla="val 14968173"/>
            <a:gd name="adj5" fmla="val 962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794882-06CC-4306-B67D-558F0FF28ADA}" type="datetimeFigureOut">
              <a:rPr lang="en-US" smtClean="0"/>
              <a:t>6/2/2017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B9866D-CC18-4498-A890-0898C3578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76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9200-40D8-45FD-B923-902B0D8DB601}" type="datetimeFigureOut">
              <a:rPr lang="en-US" smtClean="0"/>
              <a:t>6/2/2017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5C0F-8A8B-4483-985E-1E6678BB0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864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9200-40D8-45FD-B923-902B0D8DB601}" type="datetimeFigureOut">
              <a:rPr lang="en-US" smtClean="0"/>
              <a:t>6/2/2017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5C0F-8A8B-4483-985E-1E6678BB0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782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9200-40D8-45FD-B923-902B0D8DB601}" type="datetimeFigureOut">
              <a:rPr lang="en-US" smtClean="0"/>
              <a:t>6/2/2017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5C0F-8A8B-4483-985E-1E6678BB0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62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9200-40D8-45FD-B923-902B0D8DB601}" type="datetimeFigureOut">
              <a:rPr lang="en-US" smtClean="0"/>
              <a:t>6/2/2017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5C0F-8A8B-4483-985E-1E6678BB05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364371"/>
            <a:ext cx="838200" cy="1326317"/>
          </a:xfrm>
          <a:prstGeom prst="rect">
            <a:avLst/>
          </a:prstGeom>
          <a:solidFill>
            <a:srgbClr val="31B4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36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9200-40D8-45FD-B923-902B0D8DB601}" type="datetimeFigureOut">
              <a:rPr lang="en-US" smtClean="0"/>
              <a:t>6/2/2017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5C0F-8A8B-4483-985E-1E6678BB05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38200" y="4553110"/>
            <a:ext cx="10509250" cy="45719"/>
          </a:xfrm>
          <a:prstGeom prst="rect">
            <a:avLst/>
          </a:prstGeom>
          <a:solidFill>
            <a:srgbClr val="31B4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850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9200-40D8-45FD-B923-902B0D8DB601}" type="datetimeFigureOut">
              <a:rPr lang="en-US" smtClean="0"/>
              <a:t>6/2/2017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5C0F-8A8B-4483-985E-1E6678BB05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364371"/>
            <a:ext cx="838200" cy="1326317"/>
          </a:xfrm>
          <a:prstGeom prst="rect">
            <a:avLst/>
          </a:prstGeom>
          <a:solidFill>
            <a:srgbClr val="31B4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385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9200-40D8-45FD-B923-902B0D8DB601}" type="datetimeFigureOut">
              <a:rPr lang="en-US" smtClean="0"/>
              <a:t>6/2/2017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5C0F-8A8B-4483-985E-1E6678BB05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364371"/>
            <a:ext cx="838200" cy="1326317"/>
          </a:xfrm>
          <a:prstGeom prst="rect">
            <a:avLst/>
          </a:prstGeom>
          <a:solidFill>
            <a:srgbClr val="31B4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31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9200-40D8-45FD-B923-902B0D8DB601}" type="datetimeFigureOut">
              <a:rPr lang="en-US" smtClean="0"/>
              <a:t>6/2/2017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5C0F-8A8B-4483-985E-1E6678BB05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364371"/>
            <a:ext cx="838200" cy="1326317"/>
          </a:xfrm>
          <a:prstGeom prst="rect">
            <a:avLst/>
          </a:prstGeom>
          <a:solidFill>
            <a:srgbClr val="31B4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209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9200-40D8-45FD-B923-902B0D8DB601}" type="datetimeFigureOut">
              <a:rPr lang="en-US" smtClean="0"/>
              <a:t>6/2/2017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5C0F-8A8B-4483-985E-1E6678BB0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775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9200-40D8-45FD-B923-902B0D8DB601}" type="datetimeFigureOut">
              <a:rPr lang="en-US" smtClean="0"/>
              <a:t>6/2/2017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5C0F-8A8B-4483-985E-1E6678BB0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625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9200-40D8-45FD-B923-902B0D8DB601}" type="datetimeFigureOut">
              <a:rPr lang="en-US" smtClean="0"/>
              <a:t>6/2/2017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25C0F-8A8B-4483-985E-1E6678BB0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846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829200-40D8-45FD-B923-902B0D8DB601}" type="datetimeFigureOut">
              <a:rPr lang="en-US" smtClean="0"/>
              <a:t>6/2/2017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25C0F-8A8B-4483-985E-1E6678BB0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9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swald Regular" panose="02000503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aleway Medium" panose="020B06030301010600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aleway Medium" panose="020B06030301010600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aleway Medium" panose="020B06030301010600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aleway Medium" panose="020B06030301010600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aleway Medium" panose="020B06030301010600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sp8266basic.com/" TargetMode="External"/><Relationship Id="rId2" Type="http://schemas.openxmlformats.org/officeDocument/2006/relationships/hyperlink" Target="https://github.com/micropython/micropyth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esp8266/arduino" TargetMode="External"/><Relationship Id="rId5" Type="http://schemas.openxmlformats.org/officeDocument/2006/relationships/hyperlink" Target="https://github.com/SmingHub/Sming" TargetMode="External"/><Relationship Id="rId4" Type="http://schemas.openxmlformats.org/officeDocument/2006/relationships/hyperlink" Target="http://www.espruino.com/ESP8266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odemcu/nodemcu-firmware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hemadinventor/esptool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demcu/nodemcu-firmware" TargetMode="Externa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28Uwc4x" TargetMode="External"/><Relationship Id="rId4" Type="http://schemas.openxmlformats.org/officeDocument/2006/relationships/hyperlink" Target="http://nodemcu-build.com/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" TargetMode="External"/><Relationship Id="rId2" Type="http://schemas.openxmlformats.org/officeDocument/2006/relationships/hyperlink" Target="http://esp8266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ua.org/manual/5.1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76375" y="1398588"/>
            <a:ext cx="9144000" cy="763587"/>
          </a:xfrm>
        </p:spPr>
        <p:txBody>
          <a:bodyPr>
            <a:noAutofit/>
          </a:bodyPr>
          <a:lstStyle/>
          <a:p>
            <a:r>
              <a:rPr lang="en-US" sz="7200" dirty="0"/>
              <a:t>IoT with the ESP</a:t>
            </a:r>
            <a:r>
              <a:rPr lang="en-US" sz="7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8266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2127869"/>
            <a:ext cx="6343650" cy="80656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  <a:r>
              <a:rPr lang="en-US" sz="3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NodeMCU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Firmware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7952061" y="5621565"/>
            <a:ext cx="3562607" cy="12335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Raleway Medium" panose="020B0603030101060003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Raleway Medium" panose="020B0603030101060003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Raleway Medium" panose="020B0603030101060003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Raleway Medium" panose="020B0603030101060003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Raleway Medium" panose="020B0603030101060003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Jason Follas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Sr. Software Engineer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Quicken Loans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4" descr="https://gm1.ggpht.com/DpDC0MQUcdwUWpIHsgnWIE5aFQ7h0EIRi0IZJ24vtAmYJr_VnR37zW9bGM9YzJq0SJBALdV5ibh8sLvmeL-8_tSmqx1Syy4Lff_mMyvfEKnnboGSIJ9Gdfn2PyXku5Ug1IFRkKdu-wFIyyWx26owd62a6wZ3TTfBRDKKqFvBNcGWp02M5z7gldwrNvmkokfF3FiMRF5ebBi6kVHUCAMmpe0bVSr3gidrR_HuDEtXeTtw_w5kD0rIWOHbeU-DbxyDFAdA7TAw21gwcHtJ3SNTfnQH8nM-14TTJaDtRlIZ38LOgWlsslw4Eeb3lnR3zD6PGGDtZHYtjFfM9KE7y8rLSrq-hSQ8ZLt_aXLaH-GH3Xv_Rer-9MC2ulnPOm3SdDJhcqDqRXLdp2uEkg2vh16_fppzaHIwXsi0yZAtrPBVPZzRxcuKNUF2R0Pn08tNAjTekp2pcSxL_uAHP5Mocrnpo14bJE2pFjoRVE6jjySkLD-AHdLveCWAaLtCvVoR7dbLbVO4MSUrBL37AQGa1sTe16gik6dRm_p_QstXy4GVHe_RANN6XwiCAwC4b9eQKcn82n-ixZgXCqgvN3l0ARJWSWBeIHDFokT4nJOoubNZwBPNTd7dlbWTa2bb8d_e-MRGF46Y7HnyjvVc2t7CynQwxvQiTnxIxgPzi3vdBXpDJqAJXd4pFwTnpS4ZRPk=w480-h654-l75-f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961" y="4964230"/>
            <a:ext cx="1001089" cy="136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828961" y="6328214"/>
            <a:ext cx="939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jfollas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8" descr="http://img.banggood.com/images/oaupload/banggood/images/6B/97/b2fb8c89-4842-8566-b471-ed349901cd4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78101"/>
            <a:ext cx="4279900" cy="427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597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Zero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3621460"/>
            <a:ext cx="19223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accent6">
                    <a:lumMod val="50000"/>
                  </a:schemeClr>
                </a:solidFill>
                <a:latin typeface="Oswald Regular" panose="02000503000000000000" pitchFamily="2" charset="0"/>
              </a:rPr>
              <a:t>$5</a:t>
            </a:r>
          </a:p>
        </p:txBody>
      </p:sp>
      <p:pic>
        <p:nvPicPr>
          <p:cNvPr id="14338" name="Picture 2" descr="https://www.element14.com/community/servlet/JiveServlet/showImage/102-79263-7-233238/Pi+Zero+Features+Graphic+-+Sma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75" y="1690688"/>
            <a:ext cx="7620000" cy="470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425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1709738"/>
            <a:ext cx="12192000" cy="2852737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Raleway Medium" panose="020B0603030101060003" pitchFamily="34" charset="0"/>
              </a:rPr>
              <a:t>But what about the </a:t>
            </a:r>
            <a:r>
              <a:rPr lang="en-US" sz="6000" dirty="0">
                <a:solidFill>
                  <a:srgbClr val="0070C0"/>
                </a:solidFill>
                <a:latin typeface="Raleway Medium" panose="020B0603030101060003" pitchFamily="34" charset="0"/>
              </a:rPr>
              <a:t>“I”</a:t>
            </a:r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Raleway Medium" panose="020B0603030101060003" pitchFamily="34" charset="0"/>
              </a:rPr>
              <a:t> in </a:t>
            </a:r>
            <a:r>
              <a:rPr lang="en-US" sz="6000" dirty="0">
                <a:solidFill>
                  <a:srgbClr val="0070C0"/>
                </a:solidFill>
                <a:latin typeface="Raleway Medium" panose="020B0603030101060003" pitchFamily="34" charset="0"/>
              </a:rPr>
              <a:t>IoT</a:t>
            </a:r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Raleway Medium" panose="020B06030301010600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3610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Yun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3621460"/>
            <a:ext cx="276870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rgbClr val="C00000"/>
                </a:solidFill>
                <a:latin typeface="Oswald Regular" panose="02000503000000000000" pitchFamily="2" charset="0"/>
              </a:rPr>
              <a:t>$80</a:t>
            </a:r>
          </a:p>
        </p:txBody>
      </p:sp>
      <p:pic>
        <p:nvPicPr>
          <p:cNvPr id="9218" name="Picture 2" descr="Arduino Yu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775" y="-136525"/>
            <a:ext cx="6994525" cy="699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057775" y="1044357"/>
            <a:ext cx="1693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ATmega32u4 +</a:t>
            </a:r>
          </a:p>
          <a:p>
            <a:r>
              <a:rPr lang="en-US" dirty="0"/>
              <a:t>Atheros AR9331</a:t>
            </a:r>
          </a:p>
        </p:txBody>
      </p:sp>
    </p:spTree>
    <p:extLst>
      <p:ext uri="{BB962C8B-B14F-4D97-AF65-F5344CB8AC3E}">
        <p14:creationId xmlns:p14="http://schemas.microsoft.com/office/powerpoint/2010/main" val="4115469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lick to enlarge image A000108-Arduino_Yun_Mini_1fro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50" y="1057567"/>
            <a:ext cx="7753350" cy="581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Yun Mini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3621460"/>
            <a:ext cx="276229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rgbClr val="C00000"/>
                </a:solidFill>
                <a:latin typeface="Oswald Regular" panose="02000503000000000000" pitchFamily="2" charset="0"/>
              </a:rPr>
              <a:t>$65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38775" y="2059964"/>
            <a:ext cx="1693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ATmega32u4 +</a:t>
            </a:r>
          </a:p>
          <a:p>
            <a:r>
              <a:rPr lang="en-US" dirty="0"/>
              <a:t>Atheros AR9331</a:t>
            </a:r>
          </a:p>
        </p:txBody>
      </p:sp>
    </p:spTree>
    <p:extLst>
      <p:ext uri="{BB962C8B-B14F-4D97-AF65-F5344CB8AC3E}">
        <p14:creationId xmlns:p14="http://schemas.microsoft.com/office/powerpoint/2010/main" val="780880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Photon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3621460"/>
            <a:ext cx="276870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accent4">
                    <a:lumMod val="75000"/>
                  </a:schemeClr>
                </a:solidFill>
                <a:latin typeface="Oswald Regular" panose="02000503000000000000" pitchFamily="2" charset="0"/>
              </a:rPr>
              <a:t>$20</a:t>
            </a:r>
          </a:p>
        </p:txBody>
      </p:sp>
      <p:pic>
        <p:nvPicPr>
          <p:cNvPr id="11266" name="Picture 2" descr="photon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75" y="2100307"/>
            <a:ext cx="8302625" cy="4667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114644" y="1506022"/>
            <a:ext cx="3239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Broadcom BCM43362 Wi-Fi Chip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38650" y="2471408"/>
            <a:ext cx="27002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STM32 120MHz Cortex M3</a:t>
            </a:r>
            <a:br>
              <a:rPr lang="en-US" dirty="0"/>
            </a:br>
            <a:r>
              <a:rPr lang="en-US" dirty="0"/>
              <a:t>128KB RAM</a:t>
            </a:r>
            <a:br>
              <a:rPr lang="en-US" dirty="0"/>
            </a:br>
            <a:r>
              <a:rPr lang="en-US" dirty="0"/>
              <a:t>1MB Flash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39275" y="5652785"/>
            <a:ext cx="1479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Particle Cloud</a:t>
            </a:r>
          </a:p>
        </p:txBody>
      </p:sp>
    </p:spTree>
    <p:extLst>
      <p:ext uri="{BB962C8B-B14F-4D97-AF65-F5344CB8AC3E}">
        <p14:creationId xmlns:p14="http://schemas.microsoft.com/office/powerpoint/2010/main" val="4120385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Zero 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3621460"/>
            <a:ext cx="274947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accent6">
                    <a:lumMod val="75000"/>
                  </a:schemeClr>
                </a:solidFill>
                <a:latin typeface="Oswald Regular" panose="02000503000000000000" pitchFamily="2" charset="0"/>
              </a:rPr>
              <a:t>$10</a:t>
            </a:r>
          </a:p>
        </p:txBody>
      </p:sp>
      <p:pic>
        <p:nvPicPr>
          <p:cNvPr id="2050" name="Picture 2" descr="https://www.kiwi-electronics.nl/image/cache/data/products/raspberry-pi/zero/KW-1795-4-1000x66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1561732"/>
            <a:ext cx="7009830" cy="467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030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ESP8266-01 Serial-to-Wi-Fi</a:t>
            </a:r>
          </a:p>
        </p:txBody>
      </p:sp>
      <p:pic>
        <p:nvPicPr>
          <p:cNvPr id="12290" name="Picture 2" descr="http://koffeiniker.de/wp-content/uploads/2015/02/ESP8266-01-e1424994636498-300x18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474" y="2271712"/>
            <a:ext cx="5342611" cy="3348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8200" y="3621460"/>
            <a:ext cx="189987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accent6">
                    <a:lumMod val="75000"/>
                  </a:schemeClr>
                </a:solidFill>
                <a:latin typeface="Oswald Regular" panose="02000503000000000000" pitchFamily="2" charset="0"/>
              </a:rPr>
              <a:t>$2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77400" y="2286742"/>
            <a:ext cx="1495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commands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43725" y="1658119"/>
            <a:ext cx="1416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802.11 b/g/n</a:t>
            </a:r>
          </a:p>
        </p:txBody>
      </p:sp>
    </p:spTree>
    <p:extLst>
      <p:ext uri="{BB962C8B-B14F-4D97-AF65-F5344CB8AC3E}">
        <p14:creationId xmlns:p14="http://schemas.microsoft.com/office/powerpoint/2010/main" val="87184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mcuoneclipse.files.wordpress.com/2014/10/esp8266-pinout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959"/>
            <a:ext cx="12192000" cy="7093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964188" y="1645890"/>
            <a:ext cx="593771" cy="462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7338" y="2705099"/>
            <a:ext cx="593771" cy="598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94922" y="3837845"/>
            <a:ext cx="593771" cy="598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48706" y="4877387"/>
            <a:ext cx="593771" cy="598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605580" y="4709856"/>
            <a:ext cx="593771" cy="598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05579" y="3740085"/>
            <a:ext cx="593771" cy="598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605579" y="2725285"/>
            <a:ext cx="593771" cy="598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517663" y="1645890"/>
            <a:ext cx="593771" cy="598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65043" y="3926345"/>
            <a:ext cx="52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RST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8062" y="4974869"/>
            <a:ext cx="50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Vcc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67174" y="1776526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18804" y="2869668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GPIO2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28329" y="3804183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GPIO0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02348" y="4828303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Rx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33524" y="1683419"/>
            <a:ext cx="386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Tx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88062" y="2712118"/>
            <a:ext cx="567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CH_</a:t>
            </a:r>
            <a:br>
              <a:rPr lang="en-US" dirty="0"/>
            </a:br>
            <a:r>
              <a:rPr lang="en-US" dirty="0"/>
              <a:t>PD</a:t>
            </a:r>
          </a:p>
        </p:txBody>
      </p:sp>
    </p:spTree>
    <p:extLst>
      <p:ext uri="{BB962C8B-B14F-4D97-AF65-F5344CB8AC3E}">
        <p14:creationId xmlns:p14="http://schemas.microsoft.com/office/powerpoint/2010/main" val="3982675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the ESP8266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29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ESP8266EX</a:t>
            </a:r>
          </a:p>
        </p:txBody>
      </p:sp>
      <p:pic>
        <p:nvPicPr>
          <p:cNvPr id="15362" name="Picture 2" descr="http://shop.in-circuit.de/images/ESP8266EX_45_6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844" y="1770062"/>
            <a:ext cx="6096000" cy="491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38200" y="3147685"/>
            <a:ext cx="2768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aleway Medium" panose="020B0603030101060003" pitchFamily="34" charset="0"/>
              </a:rPr>
              <a:t>Microcontroller</a:t>
            </a:r>
            <a:endParaRPr lang="en-US" dirty="0">
              <a:latin typeface="Raleway Medium" panose="020B06030301010600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364424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aleway Medium" panose="020B0603030101060003" pitchFamily="34" charset="0"/>
              </a:rPr>
              <a:t>RAM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200" y="4167466"/>
            <a:ext cx="1090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aleway Medium" panose="020B0603030101060003" pitchFamily="34" charset="0"/>
              </a:rPr>
              <a:t>Wi-Fi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8200" y="4690686"/>
            <a:ext cx="102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aleway Medium" panose="020B0603030101060003" pitchFamily="34" charset="0"/>
              </a:rPr>
              <a:t>GPIO</a:t>
            </a:r>
          </a:p>
        </p:txBody>
      </p:sp>
      <p:pic>
        <p:nvPicPr>
          <p:cNvPr id="15364" name="Picture 4" descr="http://espressif.com/sites/default/files/media/news/22222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1933" y="571499"/>
            <a:ext cx="1904594" cy="170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http://www.signal.com.tr/img/temlogo/espressif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75" y="1801812"/>
            <a:ext cx="261937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332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/>
              <a:t>Espressif</a:t>
            </a:r>
            <a:r>
              <a:rPr lang="en-US" dirty="0"/>
              <a:t> makes a highly integrated SoC known as the ESP8266-EX that combines a microcontroller with a Wi-Fi stack on the same silicon. This chip, combined with flash memory and an antenna, is sold as a FCC/CE-approved module for under US$3. Breadboard-friendly </a:t>
            </a:r>
            <a:r>
              <a:rPr lang="en-US" dirty="0" err="1"/>
              <a:t>DevKits</a:t>
            </a:r>
            <a:r>
              <a:rPr lang="en-US" dirty="0"/>
              <a:t> that combine the module with USB serial port and power components are available for under US$7. 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This talk is not a sales pitch for </a:t>
            </a:r>
            <a:r>
              <a:rPr lang="en-US" dirty="0" err="1"/>
              <a:t>Espressif</a:t>
            </a:r>
            <a:r>
              <a:rPr lang="en-US" dirty="0"/>
              <a:t>, though. Rather, we will explore how to write software for this tiny platform, primarily focusing on the use of an open-source firmware known as </a:t>
            </a:r>
            <a:r>
              <a:rPr lang="en-US" dirty="0" err="1"/>
              <a:t>NodeMCU</a:t>
            </a:r>
            <a:r>
              <a:rPr lang="en-US" dirty="0"/>
              <a:t>. Using scripts written in Lua, we’ll see how to connect to a network, read data from other devices and sensors, and communicate with services on the internet – the types of activities that a tiny Thing would need to do!</a:t>
            </a:r>
          </a:p>
        </p:txBody>
      </p:sp>
    </p:spTree>
    <p:extLst>
      <p:ext uri="{BB962C8B-B14F-4D97-AF65-F5344CB8AC3E}">
        <p14:creationId xmlns:p14="http://schemas.microsoft.com/office/powerpoint/2010/main" val="1061793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Thinker Modules</a:t>
            </a:r>
          </a:p>
        </p:txBody>
      </p:sp>
      <p:pic>
        <p:nvPicPr>
          <p:cNvPr id="16386" name="Picture 2" descr="http://www.esp8266.com/wiki/lib/exe/fetch.php?w=200&amp;tok=e73b75&amp;media=01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2090737"/>
            <a:ext cx="190500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http://www.esp8266.com/wiki/lib/exe/fetch.php?w=200&amp;tok=833923&amp;media=02-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0" y="2138362"/>
            <a:ext cx="1905000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http://www.esp8266.com/wiki/lib/exe/fetch.php?w=200&amp;tok=db2f30&amp;media=03-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725" y="2255838"/>
            <a:ext cx="19050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http://www.esp8266.com/wiki/lib/exe/fetch.php?w=200&amp;tok=be624e&amp;media=04-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700" y="2255838"/>
            <a:ext cx="1905000" cy="153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 descr="http://www.esp8266.com/wiki/lib/exe/fetch.php?w=200&amp;tok=2223f7&amp;media=05-0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263" y="3714751"/>
            <a:ext cx="1905000" cy="19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2" descr="http://www.esp8266.com/wiki/lib/exe/fetch.php?w=200&amp;tok=570a74&amp;media=07-0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200" y="3971927"/>
            <a:ext cx="190500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0" name="Picture 16" descr="http://image.taobao.com/bao/uploaded/i4/105545340/TB2JGg2lXXXXXXYXpXXXXXXXXXX_!!105545340.png_310x310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08"/>
          <a:stretch/>
        </p:blipFill>
        <p:spPr bwMode="auto">
          <a:xfrm>
            <a:off x="6861175" y="3602037"/>
            <a:ext cx="2952750" cy="237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139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Thinker Modules</a:t>
            </a:r>
          </a:p>
        </p:txBody>
      </p:sp>
      <p:pic>
        <p:nvPicPr>
          <p:cNvPr id="21506" name="Picture 2" descr="esp8266-12e_quar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75" y="2465387"/>
            <a:ext cx="6521450" cy="3608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378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https://www.openhomeautomation.net/wp-content/uploads/2015/07/adafruit-1030x57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75" y="1027906"/>
            <a:ext cx="8505825" cy="478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Breadboard-friendly Dev Kits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57875" y="5809336"/>
            <a:ext cx="5072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Raleway Medium" panose="020B0603030101060003" pitchFamily="34" charset="0"/>
              </a:rPr>
              <a:t>Adafruit</a:t>
            </a:r>
            <a:r>
              <a:rPr lang="en-US" sz="3200" dirty="0">
                <a:latin typeface="Raleway Medium" panose="020B0603030101060003" pitchFamily="34" charset="0"/>
              </a:rPr>
              <a:t> ESP8266 Huzzah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3621460"/>
            <a:ext cx="276870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accent4">
                    <a:lumMod val="75000"/>
                  </a:schemeClr>
                </a:solidFill>
                <a:latin typeface="Oswald Regular" panose="02000503000000000000" pitchFamily="2" charset="0"/>
              </a:rPr>
              <a:t>$10</a:t>
            </a:r>
          </a:p>
        </p:txBody>
      </p:sp>
    </p:spTree>
    <p:extLst>
      <p:ext uri="{BB962C8B-B14F-4D97-AF65-F5344CB8AC3E}">
        <p14:creationId xmlns:p14="http://schemas.microsoft.com/office/powerpoint/2010/main" val="60579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Breadboard-friendly Dev Kits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57875" y="5809336"/>
            <a:ext cx="48429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Raleway Medium" panose="020B0603030101060003" pitchFamily="34" charset="0"/>
              </a:rPr>
              <a:t>Adafruit</a:t>
            </a:r>
            <a:r>
              <a:rPr lang="en-US" sz="3200" dirty="0">
                <a:latin typeface="Raleway Medium" panose="020B0603030101060003" pitchFamily="34" charset="0"/>
              </a:rPr>
              <a:t> Feather Huzzah</a:t>
            </a:r>
          </a:p>
        </p:txBody>
      </p:sp>
      <p:pic>
        <p:nvPicPr>
          <p:cNvPr id="20482" name="Picture 2" descr="https://www.adafruit.com/includes/templates/adafruit2013/images/feather/feather-righ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118" y="2141705"/>
            <a:ext cx="4132506" cy="321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8200" y="3621460"/>
            <a:ext cx="274626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accent4">
                    <a:lumMod val="75000"/>
                  </a:schemeClr>
                </a:solidFill>
                <a:latin typeface="Oswald Regular" panose="02000503000000000000" pitchFamily="2" charset="0"/>
              </a:rPr>
              <a:t>$16</a:t>
            </a:r>
          </a:p>
        </p:txBody>
      </p:sp>
    </p:spTree>
    <p:extLst>
      <p:ext uri="{BB962C8B-B14F-4D97-AF65-F5344CB8AC3E}">
        <p14:creationId xmlns:p14="http://schemas.microsoft.com/office/powerpoint/2010/main" val="1275186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g01.a.alicdn.com/kf/HTB1waAfMpXXXXbOXpXXq6xXFXXXz/D1-mini-V2-Mini-NodeMcu-4M-bytes-Lua-WIFI-Internet-of-Things-development-board-based-ESP826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95" r="50699" b="26251"/>
          <a:stretch/>
        </p:blipFill>
        <p:spPr bwMode="auto">
          <a:xfrm>
            <a:off x="5183545" y="1512888"/>
            <a:ext cx="4379555" cy="417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Breadboard-friendly Dev Kits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84975" y="5809336"/>
            <a:ext cx="2302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Raleway Medium" panose="020B0603030101060003" pitchFamily="34" charset="0"/>
              </a:rPr>
              <a:t>Wemos</a:t>
            </a:r>
            <a:r>
              <a:rPr lang="en-US" sz="3200" dirty="0">
                <a:latin typeface="Raleway Medium" panose="020B0603030101060003" pitchFamily="34" charset="0"/>
              </a:rPr>
              <a:t> D2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3621460"/>
            <a:ext cx="19223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accent6">
                    <a:lumMod val="75000"/>
                  </a:schemeClr>
                </a:solidFill>
                <a:latin typeface="Oswald Regular" panose="02000503000000000000" pitchFamily="2" charset="0"/>
              </a:rPr>
              <a:t>$4</a:t>
            </a:r>
          </a:p>
        </p:txBody>
      </p:sp>
    </p:spTree>
    <p:extLst>
      <p:ext uri="{BB962C8B-B14F-4D97-AF65-F5344CB8AC3E}">
        <p14:creationId xmlns:p14="http://schemas.microsoft.com/office/powerpoint/2010/main" val="1916157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://www.seeedstudio.com/depot/images/113990105%2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138" y="2781300"/>
            <a:ext cx="5219700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http://img.banggood.com/images/oaupload/banggood/images/6B/97/b2fb8c89-4842-8566-b471-ed349901cd4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76575"/>
            <a:ext cx="3781425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http://img.banggood.com/thumb/view/2014/xiemeijuan/05/SKU226184/SKU226184-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425" y="1223962"/>
            <a:ext cx="3438525" cy="343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Breadboard-friendly Dev Kits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24325" y="5753100"/>
            <a:ext cx="35621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Raleway Medium" panose="020B0603030101060003" pitchFamily="34" charset="0"/>
              </a:rPr>
              <a:t>NodeMCU</a:t>
            </a:r>
            <a:r>
              <a:rPr lang="en-US" sz="3200" dirty="0">
                <a:latin typeface="Raleway Medium" panose="020B0603030101060003" pitchFamily="34" charset="0"/>
              </a:rPr>
              <a:t> </a:t>
            </a:r>
            <a:r>
              <a:rPr lang="en-US" sz="3200" dirty="0" err="1">
                <a:latin typeface="Raleway Medium" panose="020B0603030101060003" pitchFamily="34" charset="0"/>
              </a:rPr>
              <a:t>DevKit</a:t>
            </a:r>
            <a:endParaRPr lang="en-US" sz="3200" dirty="0">
              <a:latin typeface="Raleway Medium" panose="020B06030301010600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57127" y="582692"/>
            <a:ext cx="189667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accent6">
                    <a:lumMod val="75000"/>
                  </a:schemeClr>
                </a:solidFill>
                <a:latin typeface="Oswald Regular" panose="02000503000000000000" pitchFamily="2" charset="0"/>
              </a:rPr>
              <a:t>$5</a:t>
            </a:r>
          </a:p>
        </p:txBody>
      </p:sp>
    </p:spTree>
    <p:extLst>
      <p:ext uri="{BB962C8B-B14F-4D97-AF65-F5344CB8AC3E}">
        <p14:creationId xmlns:p14="http://schemas.microsoft.com/office/powerpoint/2010/main" val="1708075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54635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ESP8266 By The Numbers</a:t>
            </a:r>
          </a:p>
        </p:txBody>
      </p:sp>
    </p:spTree>
    <p:extLst>
      <p:ext uri="{BB962C8B-B14F-4D97-AF65-F5344CB8AC3E}">
        <p14:creationId xmlns:p14="http://schemas.microsoft.com/office/powerpoint/2010/main" val="3623426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ESP8266 By The Numbers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4924424"/>
            <a:ext cx="10515600" cy="125253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32-bit RISC processor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based on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Tensilica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Xtensa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Core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924049"/>
            <a:ext cx="105156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accent1">
                    <a:lumMod val="75000"/>
                  </a:schemeClr>
                </a:solidFill>
                <a:latin typeface="Oswald Regular" panose="02000503000000000000" pitchFamily="2" charset="0"/>
              </a:rPr>
              <a:t>32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Oswald Regular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56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ESP8266 By The Numbers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4924424"/>
            <a:ext cx="10515600" cy="125253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80MHz or 160MHz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(selectable in software)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924049"/>
            <a:ext cx="105156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accent1">
                    <a:lumMod val="75000"/>
                  </a:schemeClr>
                </a:solidFill>
                <a:latin typeface="Oswald Regular" panose="02000503000000000000" pitchFamily="2" charset="0"/>
              </a:rPr>
              <a:t>80/160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Oswald Regular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07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ESP8266 By The Numbers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4924424"/>
            <a:ext cx="10515600" cy="125253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Price of the ESP8266EX chip itself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924049"/>
            <a:ext cx="105156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accent1">
                    <a:lumMod val="75000"/>
                  </a:schemeClr>
                </a:solidFill>
                <a:latin typeface="Oswald Regular" panose="02000503000000000000" pitchFamily="2" charset="0"/>
              </a:rPr>
              <a:t>&lt;1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Oswald Regular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15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581150"/>
            <a:ext cx="10515600" cy="3733800"/>
          </a:xfrm>
        </p:spPr>
        <p:txBody>
          <a:bodyPr>
            <a:normAutofit/>
          </a:bodyPr>
          <a:lstStyle/>
          <a:p>
            <a:r>
              <a:rPr lang="en-US" dirty="0"/>
              <a:t>In my experience, the Internet of Things is kind of expensive…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03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ESP8266 By The Numbers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4924424"/>
            <a:ext cx="10515600" cy="12525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Price of the ESP8266-12F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module by AI Thinker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924049"/>
            <a:ext cx="105156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accent1">
                    <a:lumMod val="75000"/>
                  </a:schemeClr>
                </a:solidFill>
                <a:latin typeface="Oswald Regular" panose="02000503000000000000" pitchFamily="2" charset="0"/>
              </a:rPr>
              <a:t>2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Oswald Regular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02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ESP8266 By The Numbers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4924424"/>
            <a:ext cx="10515600" cy="12525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3.3 Volts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924049"/>
            <a:ext cx="105156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accent1">
                    <a:lumMod val="75000"/>
                  </a:schemeClr>
                </a:solidFill>
                <a:latin typeface="Oswald Regular" panose="02000503000000000000" pitchFamily="2" charset="0"/>
              </a:rPr>
              <a:t>3.3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Oswald Regular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28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ESP8266 By The Numbers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4924424"/>
            <a:ext cx="10515600" cy="12525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80 KB Data RAM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35 KB Instruction RAM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(Harvard architecture)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924049"/>
            <a:ext cx="105156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accent1">
                    <a:lumMod val="75000"/>
                  </a:schemeClr>
                </a:solidFill>
                <a:latin typeface="Oswald Regular" panose="02000503000000000000" pitchFamily="2" charset="0"/>
              </a:rPr>
              <a:t>80/35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Oswald Regular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41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ESP8266 By The Numbers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4924424"/>
            <a:ext cx="10515600" cy="12525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GPIO Pins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924049"/>
            <a:ext cx="105156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accent1">
                    <a:lumMod val="75000"/>
                  </a:schemeClr>
                </a:solidFill>
                <a:latin typeface="Oswald Regular" panose="02000503000000000000" pitchFamily="2" charset="0"/>
              </a:rPr>
              <a:t>16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Oswald Regular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22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ESP8266 By The Numbers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4924424"/>
            <a:ext cx="10515600" cy="12525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Analog-Digital Converter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0-1 VDC range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924049"/>
            <a:ext cx="105156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accent1">
                    <a:lumMod val="75000"/>
                  </a:schemeClr>
                </a:solidFill>
                <a:latin typeface="Oswald Regular" panose="02000503000000000000" pitchFamily="2" charset="0"/>
              </a:rPr>
              <a:t>1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Oswald Regular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14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ESP8266 By The Numbers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4924424"/>
            <a:ext cx="10515600" cy="12525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802.11 b/g/n Wi-Fi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built into the silicon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924049"/>
            <a:ext cx="105156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accent1">
                    <a:lumMod val="75000"/>
                  </a:schemeClr>
                </a:solidFill>
                <a:latin typeface="Oswald Regular" panose="02000503000000000000" pitchFamily="2" charset="0"/>
              </a:rPr>
              <a:t>802.11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Oswald Regular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53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ESP8266 By The Numbers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4924424"/>
            <a:ext cx="10515600" cy="12525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2.4 GHz radio band only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924049"/>
            <a:ext cx="105156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accent1">
                    <a:lumMod val="75000"/>
                  </a:schemeClr>
                </a:solidFill>
                <a:latin typeface="Oswald Regular" panose="02000503000000000000" pitchFamily="2" charset="0"/>
              </a:rPr>
              <a:t>2.4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Oswald Regular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40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ESP8266 By The Numbers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4924424"/>
            <a:ext cx="10515600" cy="12525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Chips sold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924049"/>
            <a:ext cx="105156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>
                <a:solidFill>
                  <a:schemeClr val="accent1">
                    <a:lumMod val="75000"/>
                  </a:schemeClr>
                </a:solidFill>
                <a:latin typeface="Oswald Regular" panose="02000503000000000000" pitchFamily="2" charset="0"/>
              </a:rPr>
              <a:t>30,000,000+</a:t>
            </a:r>
            <a:endParaRPr lang="en-US" sz="1600" dirty="0">
              <a:solidFill>
                <a:schemeClr val="accent1">
                  <a:lumMod val="75000"/>
                </a:schemeClr>
              </a:solidFill>
              <a:latin typeface="Oswald Regular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03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Wi-Fi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802.11 b/g/n, 2.4 GHz band only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Modes: </a:t>
            </a:r>
          </a:p>
          <a:p>
            <a:pPr lvl="1"/>
            <a:r>
              <a:rPr lang="en-US" dirty="0"/>
              <a:t>Station</a:t>
            </a:r>
          </a:p>
          <a:p>
            <a:pPr lvl="1"/>
            <a:r>
              <a:rPr lang="en-US" dirty="0" err="1"/>
              <a:t>SoftAP</a:t>
            </a:r>
            <a:endParaRPr lang="en-US" dirty="0"/>
          </a:p>
          <a:p>
            <a:pPr lvl="1"/>
            <a:r>
              <a:rPr lang="en-US" dirty="0"/>
              <a:t>Station + </a:t>
            </a:r>
            <a:r>
              <a:rPr lang="en-US" dirty="0" err="1"/>
              <a:t>SoftAP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Warning</a:t>
            </a:r>
            <a:r>
              <a:rPr lang="en-US" dirty="0"/>
              <a:t>: Only one radio channel! </a:t>
            </a:r>
            <a:r>
              <a:rPr lang="en-US" dirty="0" err="1"/>
              <a:t>Station+SoftAP</a:t>
            </a:r>
            <a:r>
              <a:rPr lang="en-US" dirty="0"/>
              <a:t> must share</a:t>
            </a:r>
          </a:p>
        </p:txBody>
      </p:sp>
    </p:spTree>
    <p:extLst>
      <p:ext uri="{BB962C8B-B14F-4D97-AF65-F5344CB8AC3E}">
        <p14:creationId xmlns:p14="http://schemas.microsoft.com/office/powerpoint/2010/main" val="3131969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28996"/>
          </a:xfrm>
        </p:spPr>
        <p:txBody>
          <a:bodyPr>
            <a:normAutofit/>
          </a:bodyPr>
          <a:lstStyle/>
          <a:p>
            <a:r>
              <a:rPr lang="en-US" dirty="0"/>
              <a:t>40 </a:t>
            </a:r>
            <a:r>
              <a:rPr lang="en-US" dirty="0" err="1"/>
              <a:t>uA</a:t>
            </a:r>
            <a:r>
              <a:rPr lang="en-US" dirty="0"/>
              <a:t> idle</a:t>
            </a:r>
          </a:p>
          <a:p>
            <a:r>
              <a:rPr lang="en-US" dirty="0"/>
              <a:t>400 mA spikes (i.e., during Wi-Fi broadcasting)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373029"/>
              </p:ext>
            </p:extLst>
          </p:nvPr>
        </p:nvGraphicFramePr>
        <p:xfrm>
          <a:off x="838200" y="3421675"/>
          <a:ext cx="10941910" cy="16710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88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83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8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883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883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215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Standby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 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Wake every</a:t>
                      </a:r>
                      <a:r>
                        <a:rPr lang="en-US" baseline="0" dirty="0"/>
                        <a:t> 1 minute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Wake every 1 hour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8871">
                <a:tc>
                  <a:txBody>
                    <a:bodyPr/>
                    <a:lstStyle/>
                    <a:p>
                      <a:r>
                        <a:rPr lang="en-US" dirty="0"/>
                        <a:t>2xAA alkaline</a:t>
                      </a:r>
                      <a:br>
                        <a:rPr lang="en-US" dirty="0"/>
                      </a:br>
                      <a:r>
                        <a:rPr lang="en-US" dirty="0"/>
                        <a:t>3000mAh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8.4 years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 hours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18.6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827 days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26" name="Picture 2" descr="https://www.gpscity.com/g/gps/l/b/batenmax-2a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828800"/>
            <a:ext cx="988541" cy="98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www.gpscity.com/g/gps/l/b/batenmax-2a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116" y="4685608"/>
            <a:ext cx="1665160" cy="166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727182" y="6387855"/>
            <a:ext cx="846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 err="1"/>
              <a:t>Baoshi</a:t>
            </a:r>
            <a:r>
              <a:rPr lang="en-US" dirty="0"/>
              <a:t> Zhu http://www.slideshare.net/baoshi1/build-wifi-gadgets-using-esp8266</a:t>
            </a:r>
          </a:p>
        </p:txBody>
      </p:sp>
    </p:spTree>
    <p:extLst>
      <p:ext uri="{BB962C8B-B14F-4D97-AF65-F5344CB8AC3E}">
        <p14:creationId xmlns:p14="http://schemas.microsoft.com/office/powerpoint/2010/main" val="1130076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ph-files.imgix.net/3bbc934d-f747-49a0-a764-ba8b4c4d689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14550" y="-1905001"/>
            <a:ext cx="14306550" cy="953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2472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2449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Firmware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Default firmware on AI Thinker modules</a:t>
            </a:r>
          </a:p>
          <a:p>
            <a:r>
              <a:rPr lang="en-US" dirty="0"/>
              <a:t>Serial-to-</a:t>
            </a:r>
            <a:r>
              <a:rPr lang="en-US" dirty="0" err="1"/>
              <a:t>WiFi</a:t>
            </a:r>
            <a:r>
              <a:rPr lang="en-US" dirty="0"/>
              <a:t> functionality</a:t>
            </a:r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3600" dirty="0">
                <a:latin typeface="Consolas" panose="020B0609020204030204" pitchFamily="49" charset="0"/>
              </a:rPr>
              <a:t>AT+CWJAP="</a:t>
            </a:r>
            <a:r>
              <a:rPr lang="en-US" sz="3600" dirty="0" err="1">
                <a:latin typeface="Consolas" panose="020B0609020204030204" pitchFamily="49" charset="0"/>
              </a:rPr>
              <a:t>YOURSSID","password</a:t>
            </a:r>
            <a:r>
              <a:rPr lang="en-US" sz="3600" dirty="0">
                <a:latin typeface="Consolas" panose="020B0609020204030204" pitchFamily="49" charset="0"/>
              </a:rPr>
              <a:t>"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9396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ESP8266 SDK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 libraries to create your own firmware (API to the hardware)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Two versions: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Non-OS SDK (timers and callbacks)</a:t>
            </a:r>
          </a:p>
          <a:p>
            <a:r>
              <a:rPr lang="en-US" dirty="0"/>
              <a:t>RTOS SDK (based on </a:t>
            </a:r>
            <a:r>
              <a:rPr lang="en-US" dirty="0" err="1"/>
              <a:t>FreeRTOS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219347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Firmware Projects/Frameworks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MicroPython</a:t>
            </a:r>
            <a:br>
              <a:rPr lang="en-US" dirty="0"/>
            </a:br>
            <a:r>
              <a:rPr lang="en-US" sz="2000" dirty="0">
                <a:hlinkClick r:id="rId2"/>
              </a:rPr>
              <a:t>https://github.com/micropython/micropython/</a:t>
            </a:r>
            <a:r>
              <a:rPr lang="en-US" sz="2000" dirty="0"/>
              <a:t> </a:t>
            </a:r>
            <a:endParaRPr lang="en-US" dirty="0"/>
          </a:p>
          <a:p>
            <a:r>
              <a:rPr lang="en-US" dirty="0"/>
              <a:t>ESP8266Basic</a:t>
            </a:r>
            <a:br>
              <a:rPr lang="en-US" dirty="0"/>
            </a:br>
            <a:r>
              <a:rPr lang="en-US" sz="2000" dirty="0">
                <a:hlinkClick r:id="rId3"/>
              </a:rPr>
              <a:t>http://www.esp8266basic.com/</a:t>
            </a:r>
            <a:r>
              <a:rPr lang="en-US" sz="2000" dirty="0"/>
              <a:t> </a:t>
            </a:r>
            <a:endParaRPr lang="en-US" dirty="0"/>
          </a:p>
          <a:p>
            <a:r>
              <a:rPr lang="en-US" dirty="0" err="1"/>
              <a:t>Espruino</a:t>
            </a:r>
            <a:r>
              <a:rPr lang="en-US" dirty="0"/>
              <a:t> (JavaScript)</a:t>
            </a:r>
            <a:br>
              <a:rPr lang="en-US" dirty="0"/>
            </a:br>
            <a:r>
              <a:rPr lang="en-US" sz="2000" dirty="0">
                <a:hlinkClick r:id="rId4"/>
              </a:rPr>
              <a:t>http://www.espruino.com/ESP8266</a:t>
            </a:r>
            <a:r>
              <a:rPr lang="en-US" sz="2000" dirty="0"/>
              <a:t> </a:t>
            </a:r>
            <a:endParaRPr lang="en-US" dirty="0"/>
          </a:p>
          <a:p>
            <a:r>
              <a:rPr lang="en-US" dirty="0" err="1"/>
              <a:t>Sming</a:t>
            </a:r>
            <a:r>
              <a:rPr lang="en-US" dirty="0"/>
              <a:t> (C++)</a:t>
            </a:r>
            <a:br>
              <a:rPr lang="en-US" dirty="0"/>
            </a:br>
            <a:r>
              <a:rPr lang="en-US" sz="2000" dirty="0">
                <a:hlinkClick r:id="rId5"/>
              </a:rPr>
              <a:t>https://github.com/SmingHub/Sming</a:t>
            </a:r>
            <a:endParaRPr lang="en-US" dirty="0"/>
          </a:p>
          <a:p>
            <a:r>
              <a:rPr lang="en-US" dirty="0"/>
              <a:t>Arduino support for the ESP8266</a:t>
            </a:r>
            <a:br>
              <a:rPr lang="en-US" dirty="0"/>
            </a:br>
            <a:r>
              <a:rPr lang="en-US" sz="2000" dirty="0">
                <a:hlinkClick r:id="rId6"/>
              </a:rPr>
              <a:t>https://github.com/esp8266/arduino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6108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wemos.cc/Products/images/r2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001" y="723900"/>
            <a:ext cx="11155826" cy="584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Uno Compatible!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57875" y="5809336"/>
            <a:ext cx="2860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Raleway Medium" panose="020B0603030101060003" pitchFamily="34" charset="0"/>
              </a:rPr>
              <a:t>Wemos</a:t>
            </a:r>
            <a:r>
              <a:rPr lang="en-US" sz="3200" dirty="0">
                <a:latin typeface="Raleway Medium" panose="020B0603030101060003" pitchFamily="34" charset="0"/>
              </a:rPr>
              <a:t> D1 R2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3621460"/>
            <a:ext cx="173477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accent6">
                    <a:lumMod val="50000"/>
                  </a:schemeClr>
                </a:solidFill>
                <a:latin typeface="Oswald Regular" panose="02000503000000000000" pitchFamily="2" charset="0"/>
              </a:rPr>
              <a:t>$7</a:t>
            </a:r>
          </a:p>
        </p:txBody>
      </p:sp>
    </p:spTree>
    <p:extLst>
      <p:ext uri="{BB962C8B-B14F-4D97-AF65-F5344CB8AC3E}">
        <p14:creationId xmlns:p14="http://schemas.microsoft.com/office/powerpoint/2010/main" val="2630007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NodeMCU</a:t>
            </a:r>
            <a:r>
              <a:rPr lang="en-US" dirty="0"/>
              <a:t> Firmware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https://github.com/nodemcu/nodemcu-firmware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Companion project for the open source </a:t>
            </a:r>
            <a:r>
              <a:rPr lang="en-US" dirty="0" err="1"/>
              <a:t>NodeMCU</a:t>
            </a:r>
            <a:r>
              <a:rPr lang="en-US" dirty="0"/>
              <a:t> Dev Kit hardware (but will work on any ESP8266)</a:t>
            </a:r>
          </a:p>
          <a:p>
            <a:r>
              <a:rPr lang="en-US" dirty="0"/>
              <a:t>SDK is abstracted through a </a:t>
            </a:r>
            <a:r>
              <a:rPr lang="en-US" dirty="0" err="1"/>
              <a:t>Lua</a:t>
            </a:r>
            <a:r>
              <a:rPr lang="en-US" dirty="0"/>
              <a:t> language service/REPL</a:t>
            </a:r>
          </a:p>
          <a:p>
            <a:r>
              <a:rPr lang="en-US" dirty="0"/>
              <a:t>Firmware is the “Operating System”</a:t>
            </a:r>
          </a:p>
          <a:p>
            <a:r>
              <a:rPr lang="en-US" dirty="0"/>
              <a:t>Scripts are the “Application”</a:t>
            </a:r>
          </a:p>
          <a:p>
            <a:r>
              <a:rPr lang="en-US" dirty="0"/>
              <a:t>40+ modules to interface with internal and external hardware</a:t>
            </a:r>
          </a:p>
        </p:txBody>
      </p:sp>
    </p:spTree>
    <p:extLst>
      <p:ext uri="{BB962C8B-B14F-4D97-AF65-F5344CB8AC3E}">
        <p14:creationId xmlns:p14="http://schemas.microsoft.com/office/powerpoint/2010/main" val="2168934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23784" y="5486400"/>
            <a:ext cx="5206313" cy="6755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ESP8266 Microcontroller + Wi-Fi</a:t>
            </a:r>
          </a:p>
        </p:txBody>
      </p:sp>
      <p:sp>
        <p:nvSpPr>
          <p:cNvPr id="5" name="Rectangle 4"/>
          <p:cNvSpPr/>
          <p:nvPr/>
        </p:nvSpPr>
        <p:spPr>
          <a:xfrm>
            <a:off x="551935" y="4123724"/>
            <a:ext cx="11121081" cy="63431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ESP8266 SDK</a:t>
            </a:r>
          </a:p>
        </p:txBody>
      </p:sp>
      <p:sp>
        <p:nvSpPr>
          <p:cNvPr id="6" name="Rectangle 5"/>
          <p:cNvSpPr/>
          <p:nvPr/>
        </p:nvSpPr>
        <p:spPr>
          <a:xfrm>
            <a:off x="551935" y="2611395"/>
            <a:ext cx="11121081" cy="1327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227806" y="5486400"/>
            <a:ext cx="5206313" cy="6755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Flash Memory</a:t>
            </a:r>
          </a:p>
        </p:txBody>
      </p:sp>
      <p:sp>
        <p:nvSpPr>
          <p:cNvPr id="8" name="Rectangle 7"/>
          <p:cNvSpPr/>
          <p:nvPr/>
        </p:nvSpPr>
        <p:spPr>
          <a:xfrm>
            <a:off x="551935" y="4942703"/>
            <a:ext cx="11121081" cy="14333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23784" y="5029886"/>
            <a:ext cx="2710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 Thinker ESP-12F Module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15413" y="2712652"/>
            <a:ext cx="1664043" cy="5025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SJSON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015413" y="3316416"/>
            <a:ext cx="1664043" cy="5025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844213" y="2712652"/>
            <a:ext cx="1664043" cy="5025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844213" y="3316416"/>
            <a:ext cx="1664043" cy="5025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WIFI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86613" y="2722261"/>
            <a:ext cx="1664043" cy="5025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RTC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186613" y="3349368"/>
            <a:ext cx="1664043" cy="5025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357813" y="2728784"/>
            <a:ext cx="1664043" cy="5025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366054" y="3348681"/>
            <a:ext cx="1664043" cy="5025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MQTT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529013" y="2728784"/>
            <a:ext cx="1664043" cy="5025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GPIO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00213" y="2729106"/>
            <a:ext cx="1664043" cy="5025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529012" y="3348681"/>
            <a:ext cx="1664043" cy="5025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ADC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08452" y="3348681"/>
            <a:ext cx="1664043" cy="5025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CRYPTO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1934" y="1884410"/>
            <a:ext cx="11121081" cy="683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eLua</a:t>
            </a:r>
            <a:r>
              <a:rPr lang="en-US" dirty="0"/>
              <a:t> (</a:t>
            </a:r>
            <a:r>
              <a:rPr lang="en-US" dirty="0" err="1"/>
              <a:t>NodeMCU</a:t>
            </a:r>
            <a:r>
              <a:rPr lang="en-US" dirty="0"/>
              <a:t> Firmware)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1934" y="337412"/>
            <a:ext cx="11121081" cy="145466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Lua</a:t>
            </a:r>
            <a:r>
              <a:rPr lang="en-US" dirty="0"/>
              <a:t> Scripts</a:t>
            </a:r>
          </a:p>
        </p:txBody>
      </p:sp>
    </p:spTree>
    <p:extLst>
      <p:ext uri="{BB962C8B-B14F-4D97-AF65-F5344CB8AC3E}">
        <p14:creationId xmlns:p14="http://schemas.microsoft.com/office/powerpoint/2010/main" val="11232870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the Firmware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276" y="5914767"/>
            <a:ext cx="11032524" cy="4760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http://nodemcu-build.com/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060" y="85725"/>
            <a:ext cx="7010400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9112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the Firmware Yourself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Linux* (a virtual machine or WSL will work on Win10)</a:t>
            </a:r>
          </a:p>
          <a:p>
            <a:r>
              <a:rPr lang="en-US" dirty="0"/>
              <a:t>Need </a:t>
            </a:r>
            <a:r>
              <a:rPr lang="en-US" dirty="0" err="1"/>
              <a:t>Xtensa</a:t>
            </a:r>
            <a:r>
              <a:rPr lang="en-US" dirty="0"/>
              <a:t> Toolchain (for cross compiling)</a:t>
            </a:r>
          </a:p>
          <a:p>
            <a:r>
              <a:rPr lang="en-US" dirty="0"/>
              <a:t>Need </a:t>
            </a:r>
            <a:r>
              <a:rPr lang="en-US" dirty="0" err="1"/>
              <a:t>NodeMCU</a:t>
            </a:r>
            <a:r>
              <a:rPr lang="en-US" dirty="0"/>
              <a:t> Firmware Source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5807631"/>
            <a:ext cx="956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*Linux not absolutely required, but is the first-class environment that will be the easiest to get going</a:t>
            </a:r>
          </a:p>
        </p:txBody>
      </p:sp>
    </p:spTree>
    <p:extLst>
      <p:ext uri="{BB962C8B-B14F-4D97-AF65-F5344CB8AC3E}">
        <p14:creationId xmlns:p14="http://schemas.microsoft.com/office/powerpoint/2010/main" val="19441742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the Firmware Yourself: Toolchain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1690688"/>
            <a:ext cx="9772650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57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36" y="1872964"/>
            <a:ext cx="4182059" cy="4515480"/>
          </a:xfrm>
          <a:prstGeom prst="rect">
            <a:avLst/>
          </a:prstGeom>
        </p:spPr>
      </p:pic>
      <p:pic>
        <p:nvPicPr>
          <p:cNvPr id="5" name="Picture 2" descr="http://mewatt.com/images/logo-ligh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201" y="243006"/>
            <a:ext cx="2705528" cy="84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Diagram 6"/>
          <p:cNvGraphicFramePr/>
          <p:nvPr/>
        </p:nvGraphicFramePr>
        <p:xfrm>
          <a:off x="4140886" y="108693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4125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Flashing the Firmware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690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Flashing Firmware: RESET Requirements</a:t>
            </a:r>
          </a:p>
        </p:txBody>
      </p:sp>
      <p:pic>
        <p:nvPicPr>
          <p:cNvPr id="23554" name="Picture 2" descr="http://i1.wp.com/blog.falafel.com/wp-content/uploads/2015/12/starting_schemat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900" y="1409699"/>
            <a:ext cx="6648450" cy="535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5462" y="3089374"/>
            <a:ext cx="35589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Raleway Medium" panose="020B0603030101060003" pitchFamily="34" charset="0"/>
              </a:rPr>
              <a:t>GPIO15: 	Low</a:t>
            </a:r>
          </a:p>
          <a:p>
            <a:r>
              <a:rPr lang="en-US" sz="2000" dirty="0">
                <a:latin typeface="Raleway Medium" panose="020B0603030101060003" pitchFamily="34" charset="0"/>
              </a:rPr>
              <a:t>GPIO2: 		High</a:t>
            </a:r>
          </a:p>
          <a:p>
            <a:r>
              <a:rPr lang="en-US" sz="2000" dirty="0">
                <a:latin typeface="Raleway Medium" panose="020B0603030101060003" pitchFamily="34" charset="0"/>
              </a:rPr>
              <a:t>GPIO0: 		Low to Flash</a:t>
            </a:r>
            <a:br>
              <a:rPr lang="en-US" sz="2000" dirty="0">
                <a:latin typeface="Raleway Medium" panose="020B0603030101060003" pitchFamily="34" charset="0"/>
              </a:rPr>
            </a:br>
            <a:r>
              <a:rPr lang="en-US" sz="2000" dirty="0">
                <a:latin typeface="Raleway Medium" panose="020B0603030101060003" pitchFamily="34" charset="0"/>
              </a:rPr>
              <a:t>		High to Run</a:t>
            </a:r>
          </a:p>
        </p:txBody>
      </p:sp>
    </p:spTree>
    <p:extLst>
      <p:ext uri="{BB962C8B-B14F-4D97-AF65-F5344CB8AC3E}">
        <p14:creationId xmlns:p14="http://schemas.microsoft.com/office/powerpoint/2010/main" val="35539476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Flashing Firmware: </a:t>
            </a:r>
            <a:r>
              <a:rPr lang="en-US" sz="4000" dirty="0" err="1"/>
              <a:t>NodeMCU</a:t>
            </a:r>
            <a:r>
              <a:rPr lang="en-US" sz="4000" dirty="0"/>
              <a:t> Firmware Programmer</a:t>
            </a:r>
          </a:p>
        </p:txBody>
      </p:sp>
      <p:pic>
        <p:nvPicPr>
          <p:cNvPr id="22530" name="Picture 2" descr="http://i0.wp.com/blog.falafel.com/wp-content/uploads/2015/11/EspFlash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599" y="1780380"/>
            <a:ext cx="7447099" cy="43354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http://i1.wp.com/blog.falafel.com/wp-content/uploads/2015/11/flash_underwa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801" y="2179637"/>
            <a:ext cx="7447099" cy="43354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00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Flashing Firmware: </a:t>
            </a:r>
            <a:r>
              <a:rPr lang="en-US" dirty="0" err="1"/>
              <a:t>esptool</a:t>
            </a:r>
            <a:r>
              <a:rPr lang="en-US" dirty="0"/>
              <a:t> (primarily Linux)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8309" y="2771775"/>
            <a:ext cx="114331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&gt; esptool.py --port /dev/ttyUSB0 </a:t>
            </a:r>
            <a:r>
              <a:rPr lang="en-US" sz="2400" dirty="0" err="1">
                <a:latin typeface="Consolas" panose="020B0609020204030204" pitchFamily="49" charset="0"/>
              </a:rPr>
              <a:t>write_flash</a:t>
            </a:r>
            <a:r>
              <a:rPr lang="en-US" sz="2400" dirty="0">
                <a:latin typeface="Consolas" panose="020B0609020204030204" pitchFamily="49" charset="0"/>
              </a:rPr>
              <a:t> 0x00000 </a:t>
            </a:r>
            <a:r>
              <a:rPr lang="en-US" sz="2400" dirty="0" err="1">
                <a:latin typeface="Consolas" panose="020B0609020204030204" pitchFamily="49" charset="0"/>
              </a:rPr>
              <a:t>firmware.bin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Connecting...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Erasing flash...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Writing at 0x00000000... (0 %)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32904" y="5102452"/>
            <a:ext cx="6926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2"/>
              </a:rPr>
              <a:t>https://github.com/themadinventor/esptool</a:t>
            </a:r>
            <a:r>
              <a:rPr lang="en-US" sz="2800" dirty="0"/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53073" y="6017357"/>
            <a:ext cx="708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(NOTE: Windows Subsystem for </a:t>
            </a:r>
            <a:r>
              <a:rPr lang="en-US">
                <a:solidFill>
                  <a:srgbClr val="FF0000"/>
                </a:solidFill>
              </a:rPr>
              <a:t>Linux (WSL) </a:t>
            </a:r>
            <a:r>
              <a:rPr lang="en-US" dirty="0">
                <a:solidFill>
                  <a:srgbClr val="FF0000"/>
                </a:solidFill>
              </a:rPr>
              <a:t>does not support COM ports)</a:t>
            </a:r>
          </a:p>
        </p:txBody>
      </p:sp>
    </p:spTree>
    <p:extLst>
      <p:ext uri="{BB962C8B-B14F-4D97-AF65-F5344CB8AC3E}">
        <p14:creationId xmlns:p14="http://schemas.microsoft.com/office/powerpoint/2010/main" val="10265869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Primer on </a:t>
            </a:r>
            <a:r>
              <a:rPr lang="en-US" dirty="0" err="1"/>
              <a:t>Lua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209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-- This is a comment</a:t>
            </a: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--[[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	This is a block comment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--]]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4016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nil</a:t>
            </a:r>
          </a:p>
          <a:p>
            <a:r>
              <a:rPr lang="en-US" dirty="0" err="1"/>
              <a:t>boolean</a:t>
            </a:r>
            <a:endParaRPr lang="en-US" dirty="0"/>
          </a:p>
          <a:p>
            <a:r>
              <a:rPr lang="en-US" dirty="0"/>
              <a:t>number</a:t>
            </a:r>
          </a:p>
          <a:p>
            <a:r>
              <a:rPr lang="en-US" dirty="0"/>
              <a:t>string</a:t>
            </a:r>
          </a:p>
          <a:p>
            <a:r>
              <a:rPr lang="en-US" dirty="0"/>
              <a:t>function</a:t>
            </a:r>
          </a:p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42023648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true</a:t>
            </a:r>
            <a:r>
              <a:rPr lang="en-US" dirty="0"/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or</a:t>
            </a:r>
            <a:r>
              <a:rPr lang="en-US" dirty="0"/>
              <a:t> </a:t>
            </a:r>
            <a:r>
              <a:rPr lang="en-US" b="1" dirty="0"/>
              <a:t>false</a:t>
            </a:r>
          </a:p>
          <a:p>
            <a:r>
              <a:rPr lang="en-US" dirty="0"/>
              <a:t>In conditionals, false and nil are considered false. Everything else is true</a:t>
            </a:r>
          </a:p>
          <a:p>
            <a:r>
              <a:rPr lang="en-US" dirty="0">
                <a:solidFill>
                  <a:srgbClr val="FF0000"/>
                </a:solidFill>
              </a:rPr>
              <a:t>Warning</a:t>
            </a:r>
            <a:r>
              <a:rPr lang="en-US" dirty="0"/>
              <a:t>: This means "" and 0 are both considered true</a:t>
            </a:r>
          </a:p>
        </p:txBody>
      </p:sp>
    </p:spTree>
    <p:extLst>
      <p:ext uri="{BB962C8B-B14F-4D97-AF65-F5344CB8AC3E}">
        <p14:creationId xmlns:p14="http://schemas.microsoft.com/office/powerpoint/2010/main" val="31540592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All numbers are double-precision floating points</a:t>
            </a:r>
          </a:p>
          <a:p>
            <a:r>
              <a:rPr lang="en-US" dirty="0"/>
              <a:t>Still treat integers like integers – the language will sort it out</a:t>
            </a:r>
          </a:p>
        </p:txBody>
      </p:sp>
    </p:spTree>
    <p:extLst>
      <p:ext uri="{BB962C8B-B14F-4D97-AF65-F5344CB8AC3E}">
        <p14:creationId xmlns:p14="http://schemas.microsoft.com/office/powerpoint/2010/main" val="24330848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Either single quote ( ' ) or double quotes ( " ) for literals</a:t>
            </a:r>
          </a:p>
          <a:p>
            <a:r>
              <a:rPr lang="en-US" dirty="0"/>
              <a:t>Concatenation operator is double-dot ( .. )</a:t>
            </a:r>
          </a:p>
          <a:p>
            <a:r>
              <a:rPr lang="en-US" dirty="0"/>
              <a:t>Lua automatically converts between types: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print("10" + 1)		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 11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print("hello" + 1)		 ERROR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print("hello" .. 1)		 "hello1"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11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1709738"/>
            <a:ext cx="12192000" cy="2852737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Raleway Medium" panose="020B0603030101060003" pitchFamily="34" charset="0"/>
              </a:rPr>
              <a:t>We needed a </a:t>
            </a:r>
            <a:r>
              <a:rPr lang="en-US" sz="6000" dirty="0">
                <a:solidFill>
                  <a:srgbClr val="0070C0"/>
                </a:solidFill>
                <a:latin typeface="Raleway Medium" panose="020B0603030101060003" pitchFamily="34" charset="0"/>
              </a:rPr>
              <a:t>platform</a:t>
            </a:r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Raleway Medium" panose="020B06030301010600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24364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Associative arrays (key/value pairs)</a:t>
            </a:r>
          </a:p>
          <a:p>
            <a:r>
              <a:rPr lang="en-US" dirty="0"/>
              <a:t>Used to represent ordinary arrays, sets, records, queues, classes, and other data structures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a = {}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a[1] = "hello"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a["x"] = "world"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print(</a:t>
            </a:r>
            <a:r>
              <a:rPr lang="en-US" dirty="0" err="1">
                <a:latin typeface="Consolas" panose="020B0609020204030204" pitchFamily="49" charset="0"/>
              </a:rPr>
              <a:t>a.x</a:t>
            </a:r>
            <a:r>
              <a:rPr lang="en-US" dirty="0">
                <a:latin typeface="Consolas" panose="020B0609020204030204" pitchFamily="49" charset="0"/>
              </a:rPr>
              <a:t>) 		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 "world"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4472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Operators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&lt;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&lt;=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&gt;=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==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~=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1458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Operators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and</a:t>
            </a:r>
          </a:p>
          <a:p>
            <a:r>
              <a:rPr lang="en-US" dirty="0">
                <a:latin typeface="Consolas" panose="020B0609020204030204" pitchFamily="49" charset="0"/>
              </a:rPr>
              <a:t>or</a:t>
            </a:r>
          </a:p>
          <a:p>
            <a:r>
              <a:rPr lang="en-US" dirty="0">
                <a:latin typeface="Consolas" panose="020B0609020204030204" pitchFamily="49" charset="0"/>
              </a:rPr>
              <a:t>not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x = x or v		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 if not x then x = v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a and b or c		 a ? b : c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6179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latin typeface="Consolas" panose="020B0609020204030204" pitchFamily="49" charset="0"/>
              </a:rPr>
              <a:t> a = "hello" .. "world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&gt;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t.n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=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t.n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+ 1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&gt;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a, b = "hello", "world"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latin typeface="Consolas" panose="020B0609020204030204" pitchFamily="49" charset="0"/>
              </a:rPr>
              <a:t> x, y = y, x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4638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latin typeface="Consolas" panose="020B0609020204030204" pitchFamily="49" charset="0"/>
              </a:rPr>
              <a:t> print(b)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nil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&gt;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b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&gt;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print(b)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10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latin typeface="Consolas" panose="020B0609020204030204" pitchFamily="49" charset="0"/>
              </a:rPr>
              <a:t> b = nil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en-US" dirty="0">
                <a:latin typeface="Consolas" panose="020B0609020204030204" pitchFamily="49" charset="0"/>
              </a:rPr>
              <a:t>print(b)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nil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35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&gt;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b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&gt;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 do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&gt;&gt;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  local b = 12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&gt;&gt;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  print(b)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&gt;&gt;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end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12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&gt;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print(b)	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10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4951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Statements: if then else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&gt;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if b == 12 then print("yes") end</a:t>
            </a:r>
          </a:p>
          <a:p>
            <a:pPr marL="0" indent="0">
              <a:buNone/>
            </a:pP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  </a:t>
            </a:r>
            <a:r>
              <a:rPr lang="en-US" dirty="0">
                <a:latin typeface="Consolas" panose="020B0609020204030204" pitchFamily="49" charset="0"/>
              </a:rPr>
              <a:t>if b == 12 then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&gt;&gt;   </a:t>
            </a:r>
            <a:r>
              <a:rPr lang="en-US" dirty="0">
                <a:latin typeface="Consolas" panose="020B0609020204030204" pitchFamily="49" charset="0"/>
              </a:rPr>
              <a:t>print("yes")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&gt;&gt;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elseif</a:t>
            </a:r>
            <a:r>
              <a:rPr lang="en-US" dirty="0">
                <a:latin typeface="Consolas" panose="020B0609020204030204" pitchFamily="49" charset="0"/>
              </a:rPr>
              <a:t> b &lt; 10 then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&gt;&gt;</a:t>
            </a:r>
            <a:r>
              <a:rPr lang="en-US" dirty="0">
                <a:latin typeface="Consolas" panose="020B0609020204030204" pitchFamily="49" charset="0"/>
              </a:rPr>
              <a:t>   print("no")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&gt;&gt;</a:t>
            </a:r>
            <a:r>
              <a:rPr lang="en-US" dirty="0">
                <a:latin typeface="Consolas" panose="020B0609020204030204" pitchFamily="49" charset="0"/>
              </a:rPr>
              <a:t> else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&gt;&gt;</a:t>
            </a:r>
            <a:r>
              <a:rPr lang="en-US" dirty="0">
                <a:latin typeface="Consolas" panose="020B0609020204030204" pitchFamily="49" charset="0"/>
              </a:rPr>
              <a:t>   print("don't know")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&gt;&gt; </a:t>
            </a:r>
            <a:r>
              <a:rPr lang="en-US" dirty="0">
                <a:latin typeface="Consolas" panose="020B0609020204030204" pitchFamily="49" charset="0"/>
              </a:rPr>
              <a:t>end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3585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Statements: while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&gt;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 while true do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&gt;&gt;</a:t>
            </a:r>
            <a:r>
              <a:rPr lang="en-US" dirty="0">
                <a:latin typeface="Consolas" panose="020B0609020204030204" pitchFamily="49" charset="0"/>
              </a:rPr>
              <a:t>   print("The </a:t>
            </a:r>
            <a:r>
              <a:rPr lang="en-US" dirty="0" err="1">
                <a:latin typeface="Consolas" panose="020B0609020204030204" pitchFamily="49" charset="0"/>
              </a:rPr>
              <a:t>Neverending</a:t>
            </a:r>
            <a:r>
              <a:rPr lang="en-US" dirty="0">
                <a:latin typeface="Consolas" panose="020B0609020204030204" pitchFamily="49" charset="0"/>
              </a:rPr>
              <a:t> Story!")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&gt;&gt;</a:t>
            </a:r>
            <a:r>
              <a:rPr lang="en-US" dirty="0">
                <a:latin typeface="Consolas" panose="020B0609020204030204" pitchFamily="49" charset="0"/>
              </a:rPr>
              <a:t> end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1034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Statements: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&gt;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 for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i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=1,10 do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&gt;&gt;</a:t>
            </a:r>
            <a:r>
              <a:rPr lang="en-US" dirty="0">
                <a:latin typeface="Consolas" panose="020B0609020204030204" pitchFamily="49" charset="0"/>
              </a:rPr>
              <a:t>   print(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&gt;&gt;</a:t>
            </a:r>
            <a:r>
              <a:rPr lang="en-US" dirty="0">
                <a:latin typeface="Consolas" panose="020B0609020204030204" pitchFamily="49" charset="0"/>
              </a:rPr>
              <a:t> end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&gt;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 for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i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=10,1,-1 do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&gt;&gt;</a:t>
            </a:r>
            <a:r>
              <a:rPr lang="en-US" dirty="0">
                <a:latin typeface="Consolas" panose="020B0609020204030204" pitchFamily="49" charset="0"/>
              </a:rPr>
              <a:t>   print(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&gt;&gt;</a:t>
            </a:r>
            <a:r>
              <a:rPr lang="en-US" dirty="0">
                <a:latin typeface="Consolas" panose="020B0609020204030204" pitchFamily="49" charset="0"/>
              </a:rPr>
              <a:t>   if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== 5 then break end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&gt;&gt;</a:t>
            </a:r>
            <a:r>
              <a:rPr lang="en-US" dirty="0">
                <a:latin typeface="Consolas" panose="020B0609020204030204" pitchFamily="49" charset="0"/>
              </a:rPr>
              <a:t> end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5735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Statements: for (with iterator)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&gt;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 for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k,v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in pairs(_G) do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&gt;&gt;</a:t>
            </a:r>
            <a:r>
              <a:rPr lang="en-US" dirty="0">
                <a:latin typeface="Consolas" panose="020B0609020204030204" pitchFamily="49" charset="0"/>
              </a:rPr>
              <a:t>   print(k)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&gt;&gt;</a:t>
            </a:r>
            <a:r>
              <a:rPr lang="en-US" dirty="0">
                <a:latin typeface="Consolas" panose="020B0609020204030204" pitchFamily="49" charset="0"/>
              </a:rPr>
              <a:t> end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246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3</a:t>
            </a:r>
          </a:p>
        </p:txBody>
      </p:sp>
      <p:pic>
        <p:nvPicPr>
          <p:cNvPr id="1028" name="Picture 4" descr="https://www.element14.com/community/servlet/JiveServlet/showImage/102-80899-15-252356/Pi3+Breakout+Feb+29+201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75" y="1252538"/>
            <a:ext cx="7502525" cy="473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38200" y="3621460"/>
            <a:ext cx="279114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rgbClr val="C00000"/>
                </a:solidFill>
                <a:latin typeface="Oswald Regular" panose="02000503000000000000" pitchFamily="2" charset="0"/>
              </a:rPr>
              <a:t>$40</a:t>
            </a:r>
          </a:p>
        </p:txBody>
      </p:sp>
    </p:spTree>
    <p:extLst>
      <p:ext uri="{BB962C8B-B14F-4D97-AF65-F5344CB8AC3E}">
        <p14:creationId xmlns:p14="http://schemas.microsoft.com/office/powerpoint/2010/main" val="6124116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&gt;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 function add(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a,b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&gt;&gt;</a:t>
            </a:r>
            <a:r>
              <a:rPr lang="en-US" dirty="0">
                <a:latin typeface="Consolas" panose="020B0609020204030204" pitchFamily="49" charset="0"/>
              </a:rPr>
              <a:t>   return </a:t>
            </a:r>
            <a:r>
              <a:rPr lang="en-US" dirty="0" err="1">
                <a:latin typeface="Consolas" panose="020B0609020204030204" pitchFamily="49" charset="0"/>
              </a:rPr>
              <a:t>a+b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&gt;&gt;</a:t>
            </a:r>
            <a:r>
              <a:rPr lang="en-US" dirty="0">
                <a:latin typeface="Consolas" panose="020B0609020204030204" pitchFamily="49" charset="0"/>
              </a:rPr>
              <a:t> end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latin typeface="Consolas" panose="020B0609020204030204" pitchFamily="49" charset="0"/>
              </a:rPr>
              <a:t> print(add(1,2))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3580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Functions: Multiple return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&gt;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 function foo()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&gt;&gt;</a:t>
            </a:r>
            <a:r>
              <a:rPr lang="en-US" dirty="0">
                <a:latin typeface="Consolas" panose="020B0609020204030204" pitchFamily="49" charset="0"/>
              </a:rPr>
              <a:t>   return 1, 2, 3, 4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&gt;&gt;</a:t>
            </a:r>
            <a:r>
              <a:rPr lang="en-US" dirty="0">
                <a:latin typeface="Consolas" panose="020B0609020204030204" pitchFamily="49" charset="0"/>
              </a:rPr>
              <a:t> end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latin typeface="Consolas" panose="020B0609020204030204" pitchFamily="49" charset="0"/>
              </a:rPr>
              <a:t> a, b, c, d = foo()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en-US" dirty="0">
                <a:latin typeface="Consolas" panose="020B0609020204030204" pitchFamily="49" charset="0"/>
              </a:rPr>
              <a:t>a, b = foo()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en-US" dirty="0">
                <a:latin typeface="Consolas" panose="020B0609020204030204" pitchFamily="49" charset="0"/>
              </a:rPr>
              <a:t>a, _, _, d = foo()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en-US" dirty="0">
                <a:latin typeface="Consolas" panose="020B0609020204030204" pitchFamily="49" charset="0"/>
              </a:rPr>
              <a:t>a, b, c, d, e, f = foo()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6719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Functions: Calling an instance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&gt;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 function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MyClass.foo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(self)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&gt;&gt;</a:t>
            </a:r>
            <a:r>
              <a:rPr lang="en-US" dirty="0">
                <a:latin typeface="Consolas" panose="020B0609020204030204" pitchFamily="49" charset="0"/>
              </a:rPr>
              <a:t>   return 123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&gt;&gt;</a:t>
            </a:r>
            <a:r>
              <a:rPr lang="en-US" dirty="0">
                <a:latin typeface="Consolas" panose="020B0609020204030204" pitchFamily="49" charset="0"/>
              </a:rPr>
              <a:t> end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latin typeface="Consolas" panose="020B0609020204030204" pitchFamily="49" charset="0"/>
              </a:rPr>
              <a:t> a =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MyClass.</a:t>
            </a:r>
            <a:r>
              <a:rPr lang="en-US" dirty="0" err="1">
                <a:latin typeface="Consolas" panose="020B0609020204030204" pitchFamily="49" charset="0"/>
              </a:rPr>
              <a:t>foo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some_instance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latin typeface="Consolas" panose="020B0609020204030204" pitchFamily="49" charset="0"/>
              </a:rPr>
              <a:t> a = </a:t>
            </a:r>
            <a:r>
              <a:rPr lang="en-US" dirty="0" err="1">
                <a:latin typeface="Consolas" panose="020B0609020204030204" pitchFamily="49" charset="0"/>
              </a:rPr>
              <a:t>some_instance:foo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3751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an App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5614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an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 to Wi-Fi</a:t>
            </a:r>
          </a:p>
          <a:p>
            <a:r>
              <a:rPr lang="en-US" dirty="0"/>
              <a:t>Read value from sensor</a:t>
            </a:r>
          </a:p>
          <a:p>
            <a:r>
              <a:rPr lang="en-US" dirty="0"/>
              <a:t>Publish to MQTT</a:t>
            </a:r>
          </a:p>
          <a:p>
            <a:r>
              <a:rPr lang="en-US" dirty="0"/>
              <a:t>Repeat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0813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Adafruit</a:t>
            </a:r>
            <a:r>
              <a:rPr lang="en-US" dirty="0"/>
              <a:t> BMP280</a:t>
            </a:r>
          </a:p>
        </p:txBody>
      </p:sp>
      <p:pic>
        <p:nvPicPr>
          <p:cNvPr id="1028" name="Picture 4" descr="sensors_pinou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313" y="1409270"/>
            <a:ext cx="7649406" cy="573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9769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arkFun Atmospheric Sensor Breakout - BME28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543" y="-109330"/>
            <a:ext cx="7522265" cy="7522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SparkFun</a:t>
            </a:r>
            <a:r>
              <a:rPr lang="en-US" dirty="0"/>
              <a:t> BME280</a:t>
            </a:r>
          </a:p>
        </p:txBody>
      </p:sp>
    </p:spTree>
    <p:extLst>
      <p:ext uri="{BB962C8B-B14F-4D97-AF65-F5344CB8AC3E}">
        <p14:creationId xmlns:p14="http://schemas.microsoft.com/office/powerpoint/2010/main" val="1694491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400550"/>
            <a:ext cx="12192000" cy="1414463"/>
          </a:xfrm>
          <a:prstGeom prst="rect">
            <a:avLst/>
          </a:prstGeom>
          <a:solidFill>
            <a:srgbClr val="31B4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38150" y="4575175"/>
            <a:ext cx="10515600" cy="1325563"/>
          </a:xfrm>
        </p:spPr>
        <p:txBody>
          <a:bodyPr/>
          <a:lstStyle/>
          <a:p>
            <a:r>
              <a:rPr lang="en-US" sz="8000" dirty="0">
                <a:solidFill>
                  <a:schemeClr val="bg1"/>
                </a:solidFill>
              </a:rPr>
              <a:t>DEMO: Write an App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0800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Gotchas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249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 reset without doing anything, we have about 40 KB of RAM available to be used. </a:t>
            </a:r>
          </a:p>
          <a:p>
            <a:r>
              <a:rPr lang="en-US" dirty="0"/>
              <a:t>When you run out of memory, you die. Known as a Panic-Reset.</a:t>
            </a:r>
          </a:p>
          <a:p>
            <a:r>
              <a:rPr lang="en-US" dirty="0"/>
              <a:t>This heap is managed by </a:t>
            </a:r>
            <a:r>
              <a:rPr lang="en-US" dirty="0" err="1"/>
              <a:t>Lua</a:t>
            </a:r>
            <a:r>
              <a:rPr lang="en-US" dirty="0"/>
              <a:t> when C allocation is performed by </a:t>
            </a:r>
            <a:r>
              <a:rPr lang="en-US" dirty="0" err="1"/>
              <a:t>Lua’s</a:t>
            </a:r>
            <a:r>
              <a:rPr lang="en-US" dirty="0"/>
              <a:t> </a:t>
            </a:r>
            <a:r>
              <a:rPr lang="en-US" dirty="0" err="1"/>
              <a:t>alloc</a:t>
            </a:r>
            <a:endParaRPr lang="en-US" dirty="0"/>
          </a:p>
          <a:p>
            <a:pPr lvl="1"/>
            <a:r>
              <a:rPr lang="en-US" dirty="0" err="1"/>
              <a:t>NodeMCU</a:t>
            </a:r>
            <a:r>
              <a:rPr lang="en-US" dirty="0"/>
              <a:t> modules can leak if </a:t>
            </a:r>
            <a:r>
              <a:rPr lang="en-US" dirty="0" err="1"/>
              <a:t>malloc</a:t>
            </a:r>
            <a:r>
              <a:rPr lang="en-US" dirty="0"/>
              <a:t>/free is not properly performed</a:t>
            </a:r>
          </a:p>
          <a:p>
            <a:r>
              <a:rPr lang="en-US" dirty="0" err="1"/>
              <a:t>Lua</a:t>
            </a:r>
            <a:r>
              <a:rPr lang="en-US" dirty="0"/>
              <a:t> has a garbage collector, but will not free memory that is referenced by something else</a:t>
            </a:r>
          </a:p>
          <a:p>
            <a:pPr lvl="1"/>
            <a:r>
              <a:rPr lang="en-US" dirty="0"/>
              <a:t>This can really hurt when you have chunks that call chunks that call chunks, etc.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904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UNO R3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3621460"/>
            <a:ext cx="274305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accent4">
                    <a:lumMod val="75000"/>
                  </a:schemeClr>
                </a:solidFill>
                <a:latin typeface="Oswald Regular" panose="02000503000000000000" pitchFamily="2" charset="0"/>
              </a:rPr>
              <a:t>$25</a:t>
            </a:r>
          </a:p>
        </p:txBody>
      </p:sp>
      <p:pic>
        <p:nvPicPr>
          <p:cNvPr id="4100" name="Picture 4" descr="https://www.ntu.edu.sg/home/ehchua/programming/arduino/images/ArduinoUn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811" y="1419226"/>
            <a:ext cx="7130564" cy="474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9163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Optimization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smaller *.</a:t>
            </a:r>
            <a:r>
              <a:rPr lang="en-US" dirty="0" err="1"/>
              <a:t>lua</a:t>
            </a:r>
            <a:r>
              <a:rPr lang="en-US" dirty="0"/>
              <a:t> file sizes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Entire script must be loaded into memory</a:t>
            </a:r>
          </a:p>
          <a:p>
            <a:pPr lvl="1"/>
            <a:r>
              <a:rPr lang="en-US" dirty="0"/>
              <a:t>The longer the script, the less memory is available for data (and other scripts)</a:t>
            </a:r>
          </a:p>
          <a:p>
            <a:r>
              <a:rPr lang="en-US" dirty="0"/>
              <a:t>Through trial and error, found that &lt; 5 KB was a good target </a:t>
            </a:r>
          </a:p>
        </p:txBody>
      </p:sp>
    </p:spTree>
    <p:extLst>
      <p:ext uri="{BB962C8B-B14F-4D97-AF65-F5344CB8AC3E}">
        <p14:creationId xmlns:p14="http://schemas.microsoft.com/office/powerpoint/2010/main" val="11460976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Optimization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Compile *.</a:t>
            </a:r>
            <a:r>
              <a:rPr lang="en-US" dirty="0" err="1"/>
              <a:t>lua</a:t>
            </a:r>
            <a:r>
              <a:rPr lang="en-US" dirty="0"/>
              <a:t> scripts into bytecode (*.</a:t>
            </a:r>
            <a:r>
              <a:rPr lang="en-US" dirty="0" err="1"/>
              <a:t>lc</a:t>
            </a:r>
            <a:r>
              <a:rPr lang="en-US" dirty="0"/>
              <a:t> files) when possible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All code is compiled into bytecode anyways</a:t>
            </a:r>
          </a:p>
          <a:p>
            <a:r>
              <a:rPr lang="en-US" dirty="0" err="1">
                <a:latin typeface="Consolas" panose="020B0609020204030204" pitchFamily="49" charset="0"/>
              </a:rPr>
              <a:t>node.compile</a:t>
            </a:r>
            <a:r>
              <a:rPr lang="en-US" dirty="0">
                <a:latin typeface="Consolas" panose="020B0609020204030204" pitchFamily="49" charset="0"/>
              </a:rPr>
              <a:t>("</a:t>
            </a:r>
            <a:r>
              <a:rPr lang="en-US" dirty="0" err="1">
                <a:latin typeface="Consolas" panose="020B0609020204030204" pitchFamily="49" charset="0"/>
              </a:rPr>
              <a:t>script.lua</a:t>
            </a:r>
            <a:r>
              <a:rPr lang="en-US" dirty="0">
                <a:latin typeface="Consolas" panose="020B0609020204030204" pitchFamily="49" charset="0"/>
              </a:rPr>
              <a:t>")</a:t>
            </a:r>
          </a:p>
          <a:p>
            <a:r>
              <a:rPr lang="en-US" dirty="0"/>
              <a:t>This removes debugging information</a:t>
            </a:r>
          </a:p>
          <a:p>
            <a:r>
              <a:rPr lang="en-US" dirty="0"/>
              <a:t>This also prevents the double-memory penalty:</a:t>
            </a:r>
          </a:p>
          <a:p>
            <a:pPr lvl="1"/>
            <a:r>
              <a:rPr lang="en-US" dirty="0"/>
              <a:t>Once for loading the entire script string into memory</a:t>
            </a:r>
          </a:p>
          <a:p>
            <a:pPr lvl="1"/>
            <a:r>
              <a:rPr lang="en-US" dirty="0"/>
              <a:t>Once again for compiling into bytecode (then the string can be freed)</a:t>
            </a:r>
          </a:p>
          <a:p>
            <a:pPr lvl="1"/>
            <a:r>
              <a:rPr lang="en-US" dirty="0"/>
              <a:t>If there’s not enough heap space for both, then it will Panic</a:t>
            </a:r>
          </a:p>
        </p:txBody>
      </p:sp>
    </p:spTree>
    <p:extLst>
      <p:ext uri="{BB962C8B-B14F-4D97-AF65-F5344CB8AC3E}">
        <p14:creationId xmlns:p14="http://schemas.microsoft.com/office/powerpoint/2010/main" val="23506406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Optimization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FlashMod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Technique based on the fact that </a:t>
            </a:r>
            <a:r>
              <a:rPr lang="en-US" dirty="0" err="1"/>
              <a:t>Lua</a:t>
            </a:r>
            <a:r>
              <a:rPr lang="en-US" dirty="0"/>
              <a:t> can provide dynamic function invocation</a:t>
            </a:r>
          </a:p>
          <a:p>
            <a:r>
              <a:rPr lang="en-US" dirty="0"/>
              <a:t>Functions within a Flash Module are serialized to bytecode and saved in Flash</a:t>
            </a:r>
          </a:p>
          <a:p>
            <a:r>
              <a:rPr lang="en-US" dirty="0"/>
              <a:t>When invoked, the bytecode is (dynamically) loaded from Flash Memory and then executed</a:t>
            </a:r>
          </a:p>
          <a:p>
            <a:r>
              <a:rPr lang="en-US" dirty="0"/>
              <a:t>Breaks up a big chunk into lots of little easily-disposed chunks</a:t>
            </a:r>
          </a:p>
        </p:txBody>
      </p:sp>
    </p:spTree>
    <p:extLst>
      <p:ext uri="{BB962C8B-B14F-4D97-AF65-F5344CB8AC3E}">
        <p14:creationId xmlns:p14="http://schemas.microsoft.com/office/powerpoint/2010/main" val="24405789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Think of code as tasks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If a chunk of code invokes another chunk, then memory for the first chunk will not be freed until the second is done running</a:t>
            </a:r>
          </a:p>
          <a:p>
            <a:r>
              <a:rPr lang="en-US" dirty="0"/>
              <a:t>Chunk can instead schedule another chunk to run as a task.</a:t>
            </a:r>
          </a:p>
          <a:p>
            <a:pPr lvl="1"/>
            <a:r>
              <a:rPr lang="en-US" dirty="0"/>
              <a:t>Original Chunk is freed and garbage collected at the end of execution</a:t>
            </a:r>
          </a:p>
          <a:p>
            <a:pPr lvl="1"/>
            <a:r>
              <a:rPr lang="en-US" dirty="0" err="1"/>
              <a:t>Lua</a:t>
            </a:r>
            <a:r>
              <a:rPr lang="en-US" dirty="0"/>
              <a:t> will run the highest priority task from the task queue next. </a:t>
            </a:r>
          </a:p>
          <a:p>
            <a:pPr lvl="1"/>
            <a:r>
              <a:rPr lang="en-US" dirty="0"/>
              <a:t>This has the same effect as calling a function, with different semantics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9412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Exciting things are in the works!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2537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future is Now! ESP32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chip based on two cores </a:t>
            </a:r>
          </a:p>
          <a:p>
            <a:pPr lvl="1"/>
            <a:r>
              <a:rPr lang="en-US" dirty="0"/>
              <a:t>One core for your app</a:t>
            </a:r>
          </a:p>
          <a:p>
            <a:pPr lvl="1"/>
            <a:r>
              <a:rPr lang="en-US" dirty="0"/>
              <a:t>One core dedicated to its hardware</a:t>
            </a:r>
          </a:p>
          <a:p>
            <a:r>
              <a:rPr lang="en-US" dirty="0"/>
              <a:t>More RAM</a:t>
            </a:r>
          </a:p>
          <a:p>
            <a:r>
              <a:rPr lang="en-US" dirty="0"/>
              <a:t>More GPIO</a:t>
            </a:r>
          </a:p>
          <a:p>
            <a:r>
              <a:rPr lang="en-US" dirty="0"/>
              <a:t>Faster Wi-Fi</a:t>
            </a:r>
          </a:p>
          <a:p>
            <a:r>
              <a:rPr lang="en-US" dirty="0"/>
              <a:t>Bluetooth (BLE)</a:t>
            </a:r>
          </a:p>
          <a:p>
            <a:r>
              <a:rPr lang="en-US" dirty="0"/>
              <a:t>All on a single chip</a:t>
            </a:r>
          </a:p>
          <a:p>
            <a:r>
              <a:rPr lang="en-US" dirty="0"/>
              <a:t>For a little more money</a:t>
            </a:r>
          </a:p>
        </p:txBody>
      </p:sp>
    </p:spTree>
    <p:extLst>
      <p:ext uri="{BB962C8B-B14F-4D97-AF65-F5344CB8AC3E}">
        <p14:creationId xmlns:p14="http://schemas.microsoft.com/office/powerpoint/2010/main" val="1302387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Listening!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2760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ttp://img.banggood.com/thumb/large/oaupload/banggood/images/69/19/d9bf2750-455c-a554-aa33-704749764ad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64113"/>
            <a:ext cx="2425700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NodeMCU</a:t>
            </a:r>
            <a:r>
              <a:rPr lang="en-US" dirty="0"/>
              <a:t> Firmware</a:t>
            </a:r>
            <a:br>
              <a:rPr lang="en-US" dirty="0"/>
            </a:br>
            <a:r>
              <a:rPr lang="en-US" dirty="0">
                <a:hlinkClick r:id="rId3"/>
              </a:rPr>
              <a:t>https://github.com/nodemcu/nodemcu-firmware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 err="1"/>
              <a:t>NodeMCU</a:t>
            </a:r>
            <a:r>
              <a:rPr lang="en-US" dirty="0"/>
              <a:t> Build</a:t>
            </a:r>
            <a:br>
              <a:rPr lang="en-US" dirty="0"/>
            </a:br>
            <a:r>
              <a:rPr lang="en-US" dirty="0">
                <a:hlinkClick r:id="rId4"/>
              </a:rPr>
              <a:t>http://nodemcu-build.com/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good $7 </a:t>
            </a:r>
            <a:r>
              <a:rPr lang="en-US" dirty="0" err="1"/>
              <a:t>NodeMCU</a:t>
            </a:r>
            <a:r>
              <a:rPr lang="en-US" dirty="0"/>
              <a:t> </a:t>
            </a:r>
            <a:r>
              <a:rPr lang="en-US" dirty="0" err="1"/>
              <a:t>DevKit</a:t>
            </a:r>
            <a:r>
              <a:rPr lang="en-US" dirty="0"/>
              <a:t> sold by </a:t>
            </a:r>
            <a:r>
              <a:rPr lang="en-US" dirty="0" err="1"/>
              <a:t>Banggood</a:t>
            </a:r>
            <a:br>
              <a:rPr lang="en-US" dirty="0"/>
            </a:br>
            <a:r>
              <a:rPr lang="en-US" dirty="0">
                <a:hlinkClick r:id="rId5"/>
              </a:rPr>
              <a:t>http://bit.ly/28Uwc4x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2496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ESP8266.com</a:t>
            </a:r>
            <a:br>
              <a:rPr lang="en-US" dirty="0"/>
            </a:br>
            <a:r>
              <a:rPr lang="en-US" dirty="0">
                <a:hlinkClick r:id="rId2"/>
              </a:rPr>
              <a:t>http://esp8266.com/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 err="1"/>
              <a:t>AdaFruit</a:t>
            </a:r>
            <a:br>
              <a:rPr lang="en-US" dirty="0"/>
            </a:br>
            <a:r>
              <a:rPr lang="en-US" dirty="0">
                <a:hlinkClick r:id="rId3"/>
              </a:rPr>
              <a:t>https://www.adafruit.com/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Lua</a:t>
            </a:r>
            <a:r>
              <a:rPr lang="en-US" dirty="0"/>
              <a:t> 5.1 Reference</a:t>
            </a:r>
            <a:br>
              <a:rPr lang="en-US" dirty="0"/>
            </a:br>
            <a:r>
              <a:rPr lang="en-US" dirty="0">
                <a:hlinkClick r:id="rId4"/>
              </a:rPr>
              <a:t>https://www.lua.org/manual/5.1/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6935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Jason Follas</a:t>
            </a:r>
          </a:p>
          <a:p>
            <a:pPr marL="0" indent="0">
              <a:buNone/>
            </a:pPr>
            <a:r>
              <a:rPr lang="en-US" dirty="0"/>
              <a:t>Quicken Loans</a:t>
            </a:r>
          </a:p>
          <a:p>
            <a:pPr marL="0" indent="0">
              <a:buNone/>
            </a:pPr>
            <a:r>
              <a:rPr lang="en-US" dirty="0"/>
              <a:t>jasonfollas@quickenloans.com</a:t>
            </a:r>
          </a:p>
          <a:p>
            <a:pPr marL="0" indent="0">
              <a:buNone/>
            </a:pPr>
            <a:r>
              <a:rPr lang="en-US" dirty="0"/>
              <a:t>Twitter: @</a:t>
            </a:r>
            <a:r>
              <a:rPr lang="en-US" dirty="0" err="1"/>
              <a:t>jfollas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presentation and code can be found here:</a:t>
            </a:r>
            <a:br>
              <a:rPr lang="en-US" dirty="0"/>
            </a:br>
            <a:r>
              <a:rPr lang="en-US" dirty="0"/>
              <a:t>https://github.com/jfollas/mqttdemo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0630" y="4619625"/>
            <a:ext cx="1874241" cy="18742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301" y="557318"/>
            <a:ext cx="1282897" cy="22667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470688" y="2853293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#10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529197" y="6321465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#1</a:t>
            </a:r>
          </a:p>
        </p:txBody>
      </p:sp>
    </p:spTree>
    <p:extLst>
      <p:ext uri="{BB962C8B-B14F-4D97-AF65-F5344CB8AC3E}">
        <p14:creationId xmlns:p14="http://schemas.microsoft.com/office/powerpoint/2010/main" val="3958350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Pro Mini 328</a:t>
            </a:r>
          </a:p>
        </p:txBody>
      </p:sp>
      <p:pic>
        <p:nvPicPr>
          <p:cNvPr id="4098" name="Picture 2" descr="Arduino Pro Mini 328 - 5V/16MH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1430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8200" y="3621460"/>
            <a:ext cx="279114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accent6">
                    <a:lumMod val="50000"/>
                  </a:schemeClr>
                </a:solidFill>
                <a:latin typeface="Oswald Regular" panose="02000503000000000000" pitchFamily="2" charset="0"/>
              </a:rPr>
              <a:t>$10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34150" y="1506022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aleway Medium" panose="020B0603030101060003" pitchFamily="34" charset="0"/>
              </a:rPr>
              <a:t>5VDC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5500" y="2283897"/>
            <a:ext cx="2199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aleway Medium" panose="020B0603030101060003" pitchFamily="34" charset="0"/>
              </a:rPr>
              <a:t>Atmel ATmega328</a:t>
            </a:r>
            <a:br>
              <a:rPr lang="en-US" dirty="0">
                <a:latin typeface="Raleway Medium" panose="020B0603030101060003" pitchFamily="34" charset="0"/>
              </a:rPr>
            </a:br>
            <a:r>
              <a:rPr lang="en-US" dirty="0">
                <a:latin typeface="Raleway Medium" panose="020B0603030101060003" pitchFamily="34" charset="0"/>
              </a:rPr>
              <a:t>16MHz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60675" y="4729455"/>
            <a:ext cx="1670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aleway Medium" panose="020B0603030101060003" pitchFamily="34" charset="0"/>
              </a:rPr>
              <a:t>8 Analog Pins</a:t>
            </a:r>
            <a:br>
              <a:rPr lang="en-US" dirty="0">
                <a:latin typeface="Raleway Medium" panose="020B0603030101060003" pitchFamily="34" charset="0"/>
              </a:rPr>
            </a:br>
            <a:r>
              <a:rPr lang="en-US" dirty="0">
                <a:latin typeface="Raleway Medium" panose="020B0603030101060003" pitchFamily="34" charset="0"/>
              </a:rPr>
              <a:t>14 Digital Pins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10625" y="602298"/>
            <a:ext cx="16033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aleway Medium" panose="020B0603030101060003" pitchFamily="34" charset="0"/>
              </a:rPr>
              <a:t>32KB Flash</a:t>
            </a:r>
          </a:p>
          <a:p>
            <a:r>
              <a:rPr lang="en-US" dirty="0">
                <a:latin typeface="Raleway Medium" panose="020B0603030101060003" pitchFamily="34" charset="0"/>
              </a:rPr>
              <a:t>1KB EEPROM</a:t>
            </a:r>
          </a:p>
          <a:p>
            <a:r>
              <a:rPr lang="en-US" dirty="0">
                <a:latin typeface="Raleway Medium" panose="020B0603030101060003" pitchFamily="34" charset="0"/>
              </a:rPr>
              <a:t>2KB SRAM</a:t>
            </a:r>
          </a:p>
        </p:txBody>
      </p:sp>
    </p:spTree>
    <p:extLst>
      <p:ext uri="{BB962C8B-B14F-4D97-AF65-F5344CB8AC3E}">
        <p14:creationId xmlns:p14="http://schemas.microsoft.com/office/powerpoint/2010/main" val="2495494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3907</TotalTime>
  <Words>1628</Words>
  <Application>Microsoft Office PowerPoint</Application>
  <PresentationFormat>Widescreen</PresentationFormat>
  <Paragraphs>401</Paragraphs>
  <Slides>89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6" baseType="lpstr">
      <vt:lpstr>Arial</vt:lpstr>
      <vt:lpstr>Calibri</vt:lpstr>
      <vt:lpstr>Consolas</vt:lpstr>
      <vt:lpstr>Oswald Regular</vt:lpstr>
      <vt:lpstr>Raleway Medium</vt:lpstr>
      <vt:lpstr>Wingdings</vt:lpstr>
      <vt:lpstr>Office Theme</vt:lpstr>
      <vt:lpstr>IoT with the ESP8266</vt:lpstr>
      <vt:lpstr>Agenda</vt:lpstr>
      <vt:lpstr>In my experience, the Internet of Things is kind of expensive… </vt:lpstr>
      <vt:lpstr>PowerPoint Presentation</vt:lpstr>
      <vt:lpstr>PowerPoint Presentation</vt:lpstr>
      <vt:lpstr>We needed a platform.</vt:lpstr>
      <vt:lpstr>Raspberry Pi 3</vt:lpstr>
      <vt:lpstr>Arduino UNO R3</vt:lpstr>
      <vt:lpstr>Arduino Pro Mini 328</vt:lpstr>
      <vt:lpstr>Raspberry Pi Zero</vt:lpstr>
      <vt:lpstr>But what about the “I” in IoT?</vt:lpstr>
      <vt:lpstr>Arduino Yun</vt:lpstr>
      <vt:lpstr>Arduino Yun Mini</vt:lpstr>
      <vt:lpstr>Particle Photon</vt:lpstr>
      <vt:lpstr>Raspberry Pi Zero W</vt:lpstr>
      <vt:lpstr>ESP8266-01 Serial-to-Wi-Fi</vt:lpstr>
      <vt:lpstr>PowerPoint Presentation</vt:lpstr>
      <vt:lpstr>Introducing the ESP8266</vt:lpstr>
      <vt:lpstr>ESP8266EX</vt:lpstr>
      <vt:lpstr>AI Thinker Modules</vt:lpstr>
      <vt:lpstr>AI Thinker Modules</vt:lpstr>
      <vt:lpstr>Breadboard-friendly Dev Kits</vt:lpstr>
      <vt:lpstr>Breadboard-friendly Dev Kits</vt:lpstr>
      <vt:lpstr>Breadboard-friendly Dev Kits</vt:lpstr>
      <vt:lpstr>Breadboard-friendly Dev Kits</vt:lpstr>
      <vt:lpstr>ESP8266 By The Numbers</vt:lpstr>
      <vt:lpstr>ESP8266 By The Numbers</vt:lpstr>
      <vt:lpstr>ESP8266 By The Numbers</vt:lpstr>
      <vt:lpstr>ESP8266 By The Numbers</vt:lpstr>
      <vt:lpstr>ESP8266 By The Numbers</vt:lpstr>
      <vt:lpstr>ESP8266 By The Numbers</vt:lpstr>
      <vt:lpstr>ESP8266 By The Numbers</vt:lpstr>
      <vt:lpstr>ESP8266 By The Numbers</vt:lpstr>
      <vt:lpstr>ESP8266 By The Numbers</vt:lpstr>
      <vt:lpstr>ESP8266 By The Numbers</vt:lpstr>
      <vt:lpstr>ESP8266 By The Numbers</vt:lpstr>
      <vt:lpstr>ESP8266 By The Numbers</vt:lpstr>
      <vt:lpstr>Wi-Fi </vt:lpstr>
      <vt:lpstr>Power Requirements</vt:lpstr>
      <vt:lpstr>Firmware</vt:lpstr>
      <vt:lpstr>AT Firmware</vt:lpstr>
      <vt:lpstr>ESP8266 SDK</vt:lpstr>
      <vt:lpstr>Open Source Firmware Projects/Frameworks</vt:lpstr>
      <vt:lpstr>Arduino Uno Compatible!</vt:lpstr>
      <vt:lpstr>NodeMCU Firmware</vt:lpstr>
      <vt:lpstr>PowerPoint Presentation</vt:lpstr>
      <vt:lpstr>Build the Firmware</vt:lpstr>
      <vt:lpstr>Build the Firmware Yourself</vt:lpstr>
      <vt:lpstr>Build the Firmware Yourself: Toolchain</vt:lpstr>
      <vt:lpstr>Flashing the Firmware</vt:lpstr>
      <vt:lpstr>Flashing Firmware: RESET Requirements</vt:lpstr>
      <vt:lpstr>Flashing Firmware: NodeMCU Firmware Programmer</vt:lpstr>
      <vt:lpstr>Flashing Firmware: esptool (primarily Linux)</vt:lpstr>
      <vt:lpstr>A Brief Primer on Lua</vt:lpstr>
      <vt:lpstr>Comments</vt:lpstr>
      <vt:lpstr>Types</vt:lpstr>
      <vt:lpstr>Boolean</vt:lpstr>
      <vt:lpstr>Number</vt:lpstr>
      <vt:lpstr>String</vt:lpstr>
      <vt:lpstr>Tables</vt:lpstr>
      <vt:lpstr>Relational Operators</vt:lpstr>
      <vt:lpstr>Logical Operators</vt:lpstr>
      <vt:lpstr>Assignment</vt:lpstr>
      <vt:lpstr>Global Variables</vt:lpstr>
      <vt:lpstr>Local Variables</vt:lpstr>
      <vt:lpstr>Control Statements: if then else</vt:lpstr>
      <vt:lpstr>Control Statements: while</vt:lpstr>
      <vt:lpstr>Control Statements: for</vt:lpstr>
      <vt:lpstr>Control Statements: for (with iterator)</vt:lpstr>
      <vt:lpstr>Functions</vt:lpstr>
      <vt:lpstr>Functions: Multiple return values</vt:lpstr>
      <vt:lpstr>Functions: Calling an instance function</vt:lpstr>
      <vt:lpstr>Write an App</vt:lpstr>
      <vt:lpstr>Write an App</vt:lpstr>
      <vt:lpstr>Adafruit BMP280</vt:lpstr>
      <vt:lpstr>SparkFun BME280</vt:lpstr>
      <vt:lpstr>DEMO: Write an App</vt:lpstr>
      <vt:lpstr>Gotchas</vt:lpstr>
      <vt:lpstr>Memory Issues</vt:lpstr>
      <vt:lpstr>Memory Optimization </vt:lpstr>
      <vt:lpstr>Memory Optimization </vt:lpstr>
      <vt:lpstr>Memory Optimization </vt:lpstr>
      <vt:lpstr>Memory Optimization</vt:lpstr>
      <vt:lpstr>Exciting things are in the works!</vt:lpstr>
      <vt:lpstr>The future is Now! ESP32</vt:lpstr>
      <vt:lpstr>Thanks for Listening!</vt:lpstr>
      <vt:lpstr>Resources </vt:lpstr>
      <vt:lpstr>Resources </vt:lpstr>
      <vt:lpstr>Contact Information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is IoT So Expensive?</dc:title>
  <dc:creator>Jason Follas</dc:creator>
  <cp:lastModifiedBy>Jason Follas</cp:lastModifiedBy>
  <cp:revision>81</cp:revision>
  <dcterms:created xsi:type="dcterms:W3CDTF">2016-06-21T04:05:13Z</dcterms:created>
  <dcterms:modified xsi:type="dcterms:W3CDTF">2017-06-02T22:00:46Z</dcterms:modified>
</cp:coreProperties>
</file>